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95" autoAdjust="0"/>
    <p:restoredTop sz="94660"/>
  </p:normalViewPr>
  <p:slideViewPr>
    <p:cSldViewPr>
      <p:cViewPr varScale="1">
        <p:scale>
          <a:sx n="108" d="100"/>
          <a:sy n="108" d="100"/>
        </p:scale>
        <p:origin x="-111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AE6EB2-D526-42F3-93FB-D9D327A73300}" type="datetimeFigureOut">
              <a:rPr lang="en-US" smtClean="0"/>
              <a:t>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4227991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E6EB2-D526-42F3-93FB-D9D327A73300}" type="datetimeFigureOut">
              <a:rPr lang="en-US" smtClean="0"/>
              <a:t>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4144727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E6EB2-D526-42F3-93FB-D9D327A73300}" type="datetimeFigureOut">
              <a:rPr lang="en-US" smtClean="0"/>
              <a:t>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1173757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E6EB2-D526-42F3-93FB-D9D327A73300}" type="datetimeFigureOut">
              <a:rPr lang="en-US" smtClean="0"/>
              <a:t>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726852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E6EB2-D526-42F3-93FB-D9D327A73300}" type="datetimeFigureOut">
              <a:rPr lang="en-US" smtClean="0"/>
              <a:t>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377392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AE6EB2-D526-42F3-93FB-D9D327A73300}" type="datetimeFigureOut">
              <a:rPr lang="en-US" smtClean="0"/>
              <a:t>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1706599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AE6EB2-D526-42F3-93FB-D9D327A73300}" type="datetimeFigureOut">
              <a:rPr lang="en-US" smtClean="0"/>
              <a:t>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3735803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AE6EB2-D526-42F3-93FB-D9D327A73300}" type="datetimeFigureOut">
              <a:rPr lang="en-US" smtClean="0"/>
              <a:t>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2104188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AE6EB2-D526-42F3-93FB-D9D327A73300}" type="datetimeFigureOut">
              <a:rPr lang="en-US" smtClean="0"/>
              <a:t>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4272061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E6EB2-D526-42F3-93FB-D9D327A73300}" type="datetimeFigureOut">
              <a:rPr lang="en-US" smtClean="0"/>
              <a:t>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1242627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E6EB2-D526-42F3-93FB-D9D327A73300}" type="datetimeFigureOut">
              <a:rPr lang="en-US" smtClean="0"/>
              <a:t>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C8B9C-3294-4427-82F2-646F63529087}" type="slidenum">
              <a:rPr lang="en-US" smtClean="0"/>
              <a:t>‹#›</a:t>
            </a:fld>
            <a:endParaRPr lang="en-US"/>
          </a:p>
        </p:txBody>
      </p:sp>
    </p:spTree>
    <p:extLst>
      <p:ext uri="{BB962C8B-B14F-4D97-AF65-F5344CB8AC3E}">
        <p14:creationId xmlns:p14="http://schemas.microsoft.com/office/powerpoint/2010/main" val="263848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AE6EB2-D526-42F3-93FB-D9D327A73300}" type="datetimeFigureOut">
              <a:rPr lang="en-US" smtClean="0"/>
              <a:t>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6C8B9C-3294-4427-82F2-646F63529087}" type="slidenum">
              <a:rPr lang="en-US" smtClean="0"/>
              <a:t>‹#›</a:t>
            </a:fld>
            <a:endParaRPr lang="en-US"/>
          </a:p>
        </p:txBody>
      </p:sp>
    </p:spTree>
    <p:extLst>
      <p:ext uri="{BB962C8B-B14F-4D97-AF65-F5344CB8AC3E}">
        <p14:creationId xmlns:p14="http://schemas.microsoft.com/office/powerpoint/2010/main" val="1993108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4495800"/>
            <a:ext cx="6400800" cy="1752600"/>
          </a:xfrm>
        </p:spPr>
        <p:txBody>
          <a:bodyPr/>
          <a:lstStyle/>
          <a:p>
            <a:r>
              <a:rPr lang="en-US" dirty="0" smtClean="0"/>
              <a:t>By: Bailee DiFilippo</a:t>
            </a:r>
          </a:p>
          <a:p>
            <a:endParaRPr lang="en-US" dirty="0"/>
          </a:p>
        </p:txBody>
      </p:sp>
      <p:sp>
        <p:nvSpPr>
          <p:cNvPr id="4" name="Rectangle 3"/>
          <p:cNvSpPr/>
          <p:nvPr/>
        </p:nvSpPr>
        <p:spPr>
          <a:xfrm>
            <a:off x="152400" y="609600"/>
            <a:ext cx="5638800" cy="2800767"/>
          </a:xfrm>
          <a:prstGeom prst="rect">
            <a:avLst/>
          </a:prstGeom>
        </p:spPr>
        <p:txBody>
          <a:bodyPr wrap="square">
            <a:spAutoFit/>
          </a:bodyPr>
          <a:lstStyle/>
          <a:p>
            <a:r>
              <a:rPr lang="en-US" sz="4400" dirty="0" smtClean="0"/>
              <a:t>Literary, Political, and Social Events in the Ancient Middle East in 2500BC to 1350BC￼</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1905000"/>
            <a:ext cx="3090862" cy="2345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6491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smtClean="0"/>
              <a:t>1354 BC       Assyrians rise to power </a:t>
            </a:r>
            <a:br>
              <a:rPr lang="en-US" sz="3200" dirty="0" smtClean="0"/>
            </a:br>
            <a:r>
              <a:rPr lang="en-US" sz="3200" dirty="0"/>
              <a:t> </a:t>
            </a:r>
            <a:r>
              <a:rPr lang="en-US" sz="3200" dirty="0" smtClean="0"/>
              <a:t>                           in Mesopotamia.</a:t>
            </a:r>
            <a:endParaRPr lang="en-US" sz="3200" dirty="0"/>
          </a:p>
        </p:txBody>
      </p:sp>
      <p:sp>
        <p:nvSpPr>
          <p:cNvPr id="3" name="Content Placeholder 2"/>
          <p:cNvSpPr>
            <a:spLocks noGrp="1"/>
          </p:cNvSpPr>
          <p:nvPr>
            <p:ph idx="1"/>
          </p:nvPr>
        </p:nvSpPr>
        <p:spPr/>
        <p:txBody>
          <a:bodyPr>
            <a:normAutofit/>
          </a:bodyPr>
          <a:lstStyle/>
          <a:p>
            <a:r>
              <a:rPr lang="en-US" sz="2800" dirty="0" smtClean="0"/>
              <a:t>The Assyrians used iron, instead of bronze, to give them superior weapons over the others in Mesopotamia. The Assyrians were extremely engaged in war.</a:t>
            </a:r>
            <a:endParaRPr lang="en-US" sz="28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3810000"/>
            <a:ext cx="1933575" cy="188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3898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dirty="0" smtClean="0"/>
              <a:t/>
            </a:r>
            <a:br>
              <a:rPr lang="en-US" sz="3600" dirty="0" smtClean="0"/>
            </a:br>
            <a:r>
              <a:rPr lang="en-US" sz="3600" dirty="0" smtClean="0"/>
              <a:t>2500BC                The Pyramids and the </a:t>
            </a:r>
            <a:br>
              <a:rPr lang="en-US" sz="3600" dirty="0" smtClean="0"/>
            </a:br>
            <a:r>
              <a:rPr lang="en-US" sz="3600" dirty="0" smtClean="0"/>
              <a:t>                  Great Sphinx were built in Egypt.</a:t>
            </a:r>
            <a:r>
              <a:rPr lang="en-US" dirty="0" smtClean="0"/>
              <a:t/>
            </a:r>
            <a:br>
              <a:rPr lang="en-US" dirty="0" smtClean="0"/>
            </a:br>
            <a:endParaRPr lang="en-US" dirty="0"/>
          </a:p>
        </p:txBody>
      </p:sp>
      <p:sp>
        <p:nvSpPr>
          <p:cNvPr id="3" name="Content Placeholder 2"/>
          <p:cNvSpPr>
            <a:spLocks noGrp="1"/>
          </p:cNvSpPr>
          <p:nvPr>
            <p:ph sz="half" idx="1"/>
          </p:nvPr>
        </p:nvSpPr>
        <p:spPr/>
        <p:txBody>
          <a:bodyPr>
            <a:normAutofit lnSpcReduction="10000"/>
          </a:bodyPr>
          <a:lstStyle/>
          <a:p>
            <a:r>
              <a:rPr lang="en-US" sz="1800" dirty="0" smtClean="0"/>
              <a:t>Egyptians built the Sphinx Pyramid because it is a symbol of strength and wisdom. The Sphinx is 65 feet tall and 240 feet long. It is located a near the Great Pyramid. Between the paws is written a dream that Thutmose IV had while he was a prince. It says that he dreamt that he stopped to rest by the Sphinx while he was hunting one day and while he was asleep the Sphinx talked to him, telling him that he would become king if he would clear away all the sand that buried the Sphinx. When Thutmose IV became king he cleared all the sand and had the story of his dream put on the inside of the paws. </a:t>
            </a:r>
            <a:endParaRPr lang="en-US" sz="1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2514600"/>
            <a:ext cx="28575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5948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smtClean="0"/>
              <a:t>2500 BC          Legends about Gilgamesh </a:t>
            </a:r>
            <a:br>
              <a:rPr lang="en-US" sz="3200" dirty="0" smtClean="0"/>
            </a:br>
            <a:r>
              <a:rPr lang="en-US" sz="3200" dirty="0"/>
              <a:t> </a:t>
            </a:r>
            <a:r>
              <a:rPr lang="en-US" sz="3200" dirty="0" smtClean="0"/>
              <a:t>                         are starting to be told</a:t>
            </a:r>
            <a:r>
              <a:rPr lang="en-US" dirty="0" smtClean="0"/>
              <a:t>.</a:t>
            </a:r>
            <a:endParaRPr lang="en-US" dirty="0"/>
          </a:p>
        </p:txBody>
      </p:sp>
      <p:sp>
        <p:nvSpPr>
          <p:cNvPr id="5" name="Content Placeholder 4"/>
          <p:cNvSpPr>
            <a:spLocks noGrp="1"/>
          </p:cNvSpPr>
          <p:nvPr>
            <p:ph idx="1"/>
          </p:nvPr>
        </p:nvSpPr>
        <p:spPr/>
        <p:txBody>
          <a:bodyPr>
            <a:normAutofit/>
          </a:bodyPr>
          <a:lstStyle/>
          <a:p>
            <a:r>
              <a:rPr lang="en-US" sz="2400" dirty="0" smtClean="0"/>
              <a:t>This legend is about the fear of death and the search for immortality. When Gilgamesh’s friend dies he wants a “body without organs” which would be a body that doesn’t die or rot. </a:t>
            </a:r>
            <a:endParaRPr lang="en-US" sz="24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5462" y="3733800"/>
            <a:ext cx="3077360"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3911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smtClean="0"/>
              <a:t>2334BC         Sargon I takes control of Sumer and </a:t>
            </a:r>
            <a:br>
              <a:rPr lang="en-US" sz="2800" dirty="0" smtClean="0"/>
            </a:br>
            <a:r>
              <a:rPr lang="en-US" sz="2800" dirty="0"/>
              <a:t> </a:t>
            </a:r>
            <a:r>
              <a:rPr lang="en-US" sz="2800" dirty="0" smtClean="0"/>
              <a:t>                             the Akkadian Empire begins.</a:t>
            </a:r>
            <a:endParaRPr lang="en-US" sz="2800" dirty="0"/>
          </a:p>
        </p:txBody>
      </p:sp>
      <p:sp>
        <p:nvSpPr>
          <p:cNvPr id="3" name="Content Placeholder 2"/>
          <p:cNvSpPr>
            <a:spLocks noGrp="1"/>
          </p:cNvSpPr>
          <p:nvPr>
            <p:ph idx="1"/>
          </p:nvPr>
        </p:nvSpPr>
        <p:spPr/>
        <p:txBody>
          <a:bodyPr>
            <a:normAutofit/>
          </a:bodyPr>
          <a:lstStyle/>
          <a:p>
            <a:r>
              <a:rPr lang="en-US" sz="2400" dirty="0" smtClean="0"/>
              <a:t>The Akkadian Empire has been described as the first real empire in the world history. The ruler King Sargon established a strong central state. The Akkadian Empire was important in developing the Middle East culture. </a:t>
            </a:r>
            <a:endParaRPr lang="en-US" sz="240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3063" y="3276600"/>
            <a:ext cx="1762125"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5531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dirty="0" smtClean="0"/>
              <a:t>2000 BC      Egyptian Coffin Text is </a:t>
            </a:r>
            <a:br>
              <a:rPr lang="en-US" sz="3600" dirty="0" smtClean="0"/>
            </a:br>
            <a:r>
              <a:rPr lang="en-US" sz="3600" dirty="0" smtClean="0"/>
              <a:t>                                 compiled.</a:t>
            </a:r>
            <a:endParaRPr lang="en-US" sz="3600" dirty="0"/>
          </a:p>
        </p:txBody>
      </p:sp>
      <p:sp>
        <p:nvSpPr>
          <p:cNvPr id="3" name="Content Placeholder 2"/>
          <p:cNvSpPr>
            <a:spLocks noGrp="1"/>
          </p:cNvSpPr>
          <p:nvPr>
            <p:ph idx="1"/>
          </p:nvPr>
        </p:nvSpPr>
        <p:spPr/>
        <p:txBody>
          <a:bodyPr/>
          <a:lstStyle/>
          <a:p>
            <a:r>
              <a:rPr lang="en-US" sz="2000" dirty="0" smtClean="0"/>
              <a:t>Coffin Texts are a collection of ancient Egyptian funerary spells written on coffins. Normal Egyptians who could afford a coffin were able to get these funerary spells. Here is an example of one:</a:t>
            </a:r>
          </a:p>
          <a:p>
            <a:pPr marL="457200" lvl="1" indent="0">
              <a:buNone/>
            </a:pPr>
            <a:r>
              <a:rPr lang="en-US" sz="1400" i="1" dirty="0" smtClean="0"/>
              <a:t>Hail in peace! I repeat to you the good deeds which my own heart did for me from within the serpent-coil, in order to silence strife...</a:t>
            </a:r>
          </a:p>
          <a:p>
            <a:pPr marL="457200" lvl="1" indent="0">
              <a:buNone/>
            </a:pPr>
            <a:r>
              <a:rPr lang="en-US" sz="1400" i="1" dirty="0" smtClean="0"/>
              <a:t>I made the four winds, that every man might breathe in his time...</a:t>
            </a:r>
          </a:p>
          <a:p>
            <a:pPr marL="457200" lvl="1" indent="0">
              <a:buNone/>
            </a:pPr>
            <a:r>
              <a:rPr lang="en-US" sz="1400" i="1" dirty="0" smtClean="0"/>
              <a:t>I made the great inundation, that the humble might benefit by it like the great...</a:t>
            </a:r>
          </a:p>
          <a:p>
            <a:pPr marL="457200" lvl="1" indent="0">
              <a:buNone/>
            </a:pPr>
            <a:r>
              <a:rPr lang="en-US" sz="1400" i="1" dirty="0" smtClean="0"/>
              <a:t>I made every man like his fellow; and I did not command that they do wrong. It is </a:t>
            </a:r>
          </a:p>
          <a:p>
            <a:pPr marL="457200" lvl="1" indent="0">
              <a:buNone/>
            </a:pPr>
            <a:r>
              <a:rPr lang="en-US" sz="1400" i="1" dirty="0" smtClean="0"/>
              <a:t>their hearts which disobey what I have said...</a:t>
            </a:r>
          </a:p>
          <a:p>
            <a:pPr marL="457200" lvl="1" indent="0">
              <a:buNone/>
            </a:pPr>
            <a:r>
              <a:rPr lang="en-US" sz="1400" i="1" dirty="0" smtClean="0"/>
              <a:t>I have created the gods from my sweat, and the people from the tears of my eye.</a:t>
            </a:r>
          </a:p>
          <a:p>
            <a:pPr marL="457200" lvl="1" indent="0">
              <a:buNone/>
            </a:pPr>
            <a:endParaRPr lang="en-US" sz="1400" i="1" dirty="0" smtClean="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0" y="3505200"/>
            <a:ext cx="2095500" cy="279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84537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smtClean="0"/>
              <a:t>1938-1630 BC </a:t>
            </a:r>
            <a:br>
              <a:rPr lang="en-US" sz="3200" dirty="0" smtClean="0"/>
            </a:br>
            <a:r>
              <a:rPr lang="en-US" sz="3200" dirty="0"/>
              <a:t> </a:t>
            </a:r>
            <a:r>
              <a:rPr lang="en-US" sz="3200" dirty="0" smtClean="0"/>
              <a:t>                 Middle Kingdom in Egypt. </a:t>
            </a:r>
            <a:endParaRPr lang="en-US" sz="3200" dirty="0"/>
          </a:p>
        </p:txBody>
      </p:sp>
      <p:sp>
        <p:nvSpPr>
          <p:cNvPr id="3" name="Content Placeholder 2"/>
          <p:cNvSpPr>
            <a:spLocks noGrp="1"/>
          </p:cNvSpPr>
          <p:nvPr>
            <p:ph idx="1"/>
          </p:nvPr>
        </p:nvSpPr>
        <p:spPr/>
        <p:txBody>
          <a:bodyPr>
            <a:normAutofit/>
          </a:bodyPr>
          <a:lstStyle/>
          <a:p>
            <a:r>
              <a:rPr lang="en-US" sz="2400" dirty="0" smtClean="0"/>
              <a:t>The Middle Kingdom was formed after wars between the rulers of Upper Egypt and Lower Egypt. The ruler of Upper Egypt won. They reunified the country with the capital Thebes, in the south. The Pharaohs didn’t have as much power as before, and took more care of their people unlike the god-king ways of the Old Kingdom. The nomarchs were very powerful during this time period. </a:t>
            </a:r>
            <a:endParaRPr lang="en-US" sz="2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4114800"/>
            <a:ext cx="2324100" cy="197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3838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smtClean="0"/>
              <a:t>1750 BC         Hammurabi’s Code is </a:t>
            </a:r>
            <a:br>
              <a:rPr lang="en-US" sz="3200" dirty="0" smtClean="0"/>
            </a:br>
            <a:r>
              <a:rPr lang="en-US" sz="3200" dirty="0" smtClean="0"/>
              <a:t>                             used in Babylon.</a:t>
            </a:r>
            <a:endParaRPr lang="en-US" sz="3200" dirty="0"/>
          </a:p>
        </p:txBody>
      </p:sp>
      <p:sp>
        <p:nvSpPr>
          <p:cNvPr id="3" name="Content Placeholder 2"/>
          <p:cNvSpPr>
            <a:spLocks noGrp="1"/>
          </p:cNvSpPr>
          <p:nvPr>
            <p:ph idx="1"/>
          </p:nvPr>
        </p:nvSpPr>
        <p:spPr/>
        <p:txBody>
          <a:bodyPr>
            <a:noAutofit/>
          </a:bodyPr>
          <a:lstStyle/>
          <a:p>
            <a:r>
              <a:rPr lang="en-US" sz="2000" dirty="0" smtClean="0"/>
              <a:t>Hammurabi created the first written set of laws. It consisted of 282 laws and punishments. In Hammurabi’s court, he didn’t care if you were rich or poor. If you broke the law and were found guilty, you got punished. An example of Hammurabi’s Code is the 8th law which reads: “If any one steal cattle or sheep, or an ass, or a pig or a goat, if it belonged to a god or to the court, the thief shall pay thirty fold; if they belonged to a freed man of the king he shall pay tenfold; if the thief has nothing with which to pay he shall be put to death.”</a:t>
            </a:r>
            <a:endParaRPr lang="en-US" sz="20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886200"/>
            <a:ext cx="1857375" cy="24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9226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pPr algn="l"/>
            <a:r>
              <a:rPr lang="en-US" sz="2800" dirty="0" smtClean="0"/>
              <a:t>1580–1350 BC    Egyptian Book of the Dead</a:t>
            </a:r>
            <a:br>
              <a:rPr lang="en-US" sz="2800" dirty="0" smtClean="0"/>
            </a:br>
            <a:r>
              <a:rPr lang="en-US" sz="2800" dirty="0" smtClean="0"/>
              <a:t>                                      is assembled</a:t>
            </a:r>
            <a:r>
              <a:rPr lang="en-US" sz="3200" dirty="0" smtClean="0"/>
              <a:t>.</a:t>
            </a:r>
            <a:endParaRPr lang="en-US" sz="3200" dirty="0"/>
          </a:p>
        </p:txBody>
      </p:sp>
      <p:sp>
        <p:nvSpPr>
          <p:cNvPr id="3" name="Content Placeholder 2"/>
          <p:cNvSpPr>
            <a:spLocks noGrp="1"/>
          </p:cNvSpPr>
          <p:nvPr>
            <p:ph idx="1"/>
          </p:nvPr>
        </p:nvSpPr>
        <p:spPr/>
        <p:txBody>
          <a:bodyPr/>
          <a:lstStyle/>
          <a:p>
            <a:r>
              <a:rPr lang="en-US" sz="2000" dirty="0" smtClean="0"/>
              <a:t>The Egyptian Book of the Dead is made up of magic spells and formulas. Some people think about it as the deceased’s guide book to a happy afterlife. The book was made to be read by the deceased during their journey to the Underworld. It was suppose to help them overcome obstacles by teaching them passwords, give them clues, and reveal routes that would allow them to not lose their way. </a:t>
            </a:r>
          </a:p>
          <a:p>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4191000"/>
            <a:ext cx="3014296" cy="1854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50350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smtClean="0"/>
              <a:t>1550–1085 BC</a:t>
            </a:r>
            <a:br>
              <a:rPr lang="en-US" sz="3200" dirty="0" smtClean="0"/>
            </a:br>
            <a:r>
              <a:rPr lang="en-US" sz="3200" dirty="0" smtClean="0"/>
              <a:t>                      New Kingdom in Egypt.</a:t>
            </a:r>
            <a:endParaRPr lang="en-US" sz="3200" dirty="0"/>
          </a:p>
        </p:txBody>
      </p:sp>
      <p:sp>
        <p:nvSpPr>
          <p:cNvPr id="3" name="Content Placeholder 2"/>
          <p:cNvSpPr>
            <a:spLocks noGrp="1"/>
          </p:cNvSpPr>
          <p:nvPr>
            <p:ph idx="1"/>
          </p:nvPr>
        </p:nvSpPr>
        <p:spPr/>
        <p:txBody>
          <a:bodyPr>
            <a:normAutofit/>
          </a:bodyPr>
          <a:lstStyle/>
          <a:p>
            <a:r>
              <a:rPr lang="en-US" sz="2400" dirty="0" smtClean="0"/>
              <a:t>After the reunification of Egypt by </a:t>
            </a:r>
            <a:r>
              <a:rPr lang="en-US" sz="2400" dirty="0" err="1" smtClean="0"/>
              <a:t>Ahmose</a:t>
            </a:r>
            <a:r>
              <a:rPr lang="en-US" sz="2400" dirty="0" smtClean="0"/>
              <a:t> and the Hyksos were forced to move Egypt began the New Kingdom under the 18th dynasty. During this time great temples were built all over Egypt. Egyptian queens were very powerful at this time, and at one point on of them Hatshepsut even became Pharaoh. </a:t>
            </a:r>
            <a:endParaRPr lang="en-US" sz="2400" dirty="0"/>
          </a:p>
        </p:txBody>
      </p:sp>
      <p:sp>
        <p:nvSpPr>
          <p:cNvPr id="4" name="Rectangle 3"/>
          <p:cNvSpPr/>
          <p:nvPr/>
        </p:nvSpPr>
        <p:spPr>
          <a:xfrm>
            <a:off x="4343400" y="5791200"/>
            <a:ext cx="4572000" cy="646331"/>
          </a:xfrm>
          <a:prstGeom prst="rect">
            <a:avLst/>
          </a:prstGeom>
        </p:spPr>
        <p:txBody>
          <a:bodyPr>
            <a:spAutoFit/>
          </a:bodyPr>
          <a:lstStyle/>
          <a:p>
            <a:r>
              <a:rPr lang="en-US" dirty="0" smtClean="0"/>
              <a:t>Picture: New Kingdom tombs east of the </a:t>
            </a:r>
            <a:r>
              <a:rPr lang="en-US" dirty="0" err="1" smtClean="0"/>
              <a:t>Unas</a:t>
            </a:r>
            <a:r>
              <a:rPr lang="en-US" dirty="0" smtClean="0"/>
              <a:t> causeway.</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3495530"/>
            <a:ext cx="3076575" cy="2304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06803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780</Words>
  <Application>Microsoft Office PowerPoint</Application>
  <PresentationFormat>On-screen Show (4:3)</PresentationFormat>
  <Paragraphs>27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 2500BC                The Pyramids and the                    Great Sphinx were built in Egypt. </vt:lpstr>
      <vt:lpstr>2500 BC          Legends about Gilgamesh                            are starting to be told.</vt:lpstr>
      <vt:lpstr>2334BC         Sargon I takes control of Sumer and                                the Akkadian Empire begins.</vt:lpstr>
      <vt:lpstr>2000 BC      Egyptian Coffin Text is                                   compiled.</vt:lpstr>
      <vt:lpstr>1938-1630 BC                    Middle Kingdom in Egypt. </vt:lpstr>
      <vt:lpstr>1750 BC         Hammurabi’s Code is                               used in Babylon.</vt:lpstr>
      <vt:lpstr>1580–1350 BC    Egyptian Book of the Dead                                       is assembled.</vt:lpstr>
      <vt:lpstr>1550–1085 BC                       New Kingdom in Egypt.</vt:lpstr>
      <vt:lpstr>1354 BC       Assyrians rise to power                              in Mesopotamia.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DiFilippo</dc:creator>
  <cp:lastModifiedBy>DiFilippo</cp:lastModifiedBy>
  <cp:revision>8</cp:revision>
  <dcterms:created xsi:type="dcterms:W3CDTF">2012-01-03T23:10:35Z</dcterms:created>
  <dcterms:modified xsi:type="dcterms:W3CDTF">2012-01-04T00:17:20Z</dcterms:modified>
</cp:coreProperties>
</file>