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CBE1C-5D41-43F8-8A3B-C7A02ECBF6FA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0934E-B066-4469-8BFA-D4BA065A77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vengeance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Impunity</a:t>
            </a:r>
            <a:endParaRPr lang="en-US" dirty="0"/>
          </a:p>
        </p:txBody>
      </p:sp>
      <p:pic>
        <p:nvPicPr>
          <p:cNvPr id="6" name="Content Placeholder 5" descr="impuni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8104909" cy="4114800"/>
          </a:xfrm>
        </p:spPr>
      </p:pic>
      <p:sp>
        <p:nvSpPr>
          <p:cNvPr id="7" name="Rectangle 6"/>
          <p:cNvSpPr/>
          <p:nvPr/>
        </p:nvSpPr>
        <p:spPr>
          <a:xfrm>
            <a:off x="1981200" y="1371600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(n)Freedom from punishment or harm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914400" y="1981200"/>
            <a:ext cx="731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4"/>
                </a:solidFill>
              </a:rPr>
              <a:t>I must not only punish, but punish with </a:t>
            </a:r>
            <a:r>
              <a:rPr lang="en-US" sz="2800" u="sng" dirty="0" smtClean="0">
                <a:solidFill>
                  <a:schemeClr val="accent4"/>
                </a:solidFill>
              </a:rPr>
              <a:t>impunity</a:t>
            </a:r>
            <a:r>
              <a:rPr lang="en-US" sz="2800" dirty="0" smtClean="0">
                <a:solidFill>
                  <a:schemeClr val="accent4"/>
                </a:solidFill>
              </a:rPr>
              <a:t>.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Succession</a:t>
            </a:r>
            <a:endParaRPr lang="en-US" dirty="0"/>
          </a:p>
        </p:txBody>
      </p:sp>
      <p:pic>
        <p:nvPicPr>
          <p:cNvPr id="4" name="Content Placeholder 3" descr="success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3762375"/>
            <a:ext cx="4324350" cy="3095625"/>
          </a:xfr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295400"/>
            <a:ext cx="5181600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the coming of one person or thing after another in order,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sequence,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or in the course of events: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many troubles in succession.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4290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chemeClr val="accent4"/>
                </a:solidFill>
              </a:rPr>
              <a:t>A </a:t>
            </a:r>
            <a:r>
              <a:rPr lang="en-US" sz="2400" u="sng" dirty="0" smtClean="0">
                <a:solidFill>
                  <a:schemeClr val="accent4"/>
                </a:solidFill>
              </a:rPr>
              <a:t>successio</a:t>
            </a:r>
            <a:r>
              <a:rPr lang="en-US" sz="2400" dirty="0" smtClean="0">
                <a:solidFill>
                  <a:schemeClr val="accent4"/>
                </a:solidFill>
              </a:rPr>
              <a:t>n of loud and shrill screams, bursting suddenly from the throat of the chained form, seemed to thrust me violently back.</a:t>
            </a:r>
            <a:endParaRPr lang="en-US" sz="2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Avenge</a:t>
            </a:r>
            <a:endParaRPr lang="en-US" dirty="0"/>
          </a:p>
        </p:txBody>
      </p:sp>
      <p:pic>
        <p:nvPicPr>
          <p:cNvPr id="4" name="Content Placeholder 3" descr="aven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89120" y="3291840"/>
            <a:ext cx="4754880" cy="3566160"/>
          </a:xfr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8600" y="1295400"/>
            <a:ext cx="4724400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7B7B7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take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3"/>
              </a:rPr>
              <a:t>vengeance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or exact satisfaction for: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to avenge a grave insult.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7B7B7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2.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to take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  <a:hlinkClick r:id="rId3"/>
              </a:rPr>
              <a:t>vengeance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on behalf of: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He avenged his brother.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Vengeance - revenge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3657600"/>
            <a:ext cx="39608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4"/>
                </a:solidFill>
              </a:rPr>
              <a:t>At length I would be </a:t>
            </a:r>
            <a:r>
              <a:rPr lang="en-US" sz="2400" u="sng" dirty="0" smtClean="0">
                <a:solidFill>
                  <a:schemeClr val="accent4"/>
                </a:solidFill>
              </a:rPr>
              <a:t>avenged</a:t>
            </a:r>
            <a:r>
              <a:rPr lang="en-US" sz="2400" dirty="0" smtClean="0">
                <a:solidFill>
                  <a:schemeClr val="accent4"/>
                </a:solidFill>
              </a:rPr>
              <a:t>; </a:t>
            </a:r>
          </a:p>
          <a:p>
            <a:r>
              <a:rPr lang="en-US" sz="2400" dirty="0" smtClean="0">
                <a:solidFill>
                  <a:schemeClr val="accent4"/>
                </a:solidFill>
              </a:rPr>
              <a:t>(p. 286)</a:t>
            </a:r>
            <a:endParaRPr lang="en-US" sz="2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Accost</a:t>
            </a:r>
            <a:endParaRPr lang="en-US" dirty="0"/>
          </a:p>
        </p:txBody>
      </p:sp>
      <p:pic>
        <p:nvPicPr>
          <p:cNvPr id="4" name="Content Placeholder 3" descr="acco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590800"/>
            <a:ext cx="5295900" cy="415290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3400" y="1295400"/>
            <a:ext cx="814037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confront boldly: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The beggar accosted me for money.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18288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4"/>
                </a:solidFill>
              </a:rPr>
              <a:t>He </a:t>
            </a:r>
            <a:r>
              <a:rPr lang="en-US" sz="2400" u="sng" dirty="0" smtClean="0">
                <a:solidFill>
                  <a:schemeClr val="accent4"/>
                </a:solidFill>
              </a:rPr>
              <a:t>accosted</a:t>
            </a:r>
            <a:r>
              <a:rPr lang="en-US" sz="2400" dirty="0" smtClean="0">
                <a:solidFill>
                  <a:schemeClr val="accent4"/>
                </a:solidFill>
              </a:rPr>
              <a:t> me with excessive warmth, for he had been drinking much. (p. 288)</a:t>
            </a:r>
            <a:endParaRPr lang="en-US" sz="2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Abscond</a:t>
            </a:r>
            <a:endParaRPr lang="en-US" dirty="0"/>
          </a:p>
        </p:txBody>
      </p:sp>
      <p:pic>
        <p:nvPicPr>
          <p:cNvPr id="4" name="Content Placeholder 3" descr="absco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2362200"/>
            <a:ext cx="2571750" cy="1781175"/>
          </a:xfr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186934"/>
            <a:ext cx="875239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to depart in a sudden and secret manner, especially to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avoid capture and legal prosecution: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The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cashier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absconded with the money.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267200"/>
            <a:ext cx="8534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4"/>
                </a:solidFill>
              </a:rPr>
              <a:t>they had </a:t>
            </a:r>
            <a:r>
              <a:rPr lang="en-US" sz="3200" u="sng" dirty="0" smtClean="0">
                <a:solidFill>
                  <a:schemeClr val="accent4"/>
                </a:solidFill>
              </a:rPr>
              <a:t>absconded</a:t>
            </a:r>
            <a:r>
              <a:rPr lang="en-US" sz="3200" dirty="0" smtClean="0">
                <a:solidFill>
                  <a:schemeClr val="accent4"/>
                </a:solidFill>
              </a:rPr>
              <a:t> to make merry in honor of the time. (p.288)</a:t>
            </a:r>
            <a:endParaRPr lang="en-US" sz="3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Sufficient</a:t>
            </a:r>
            <a:endParaRPr lang="en-US" dirty="0"/>
          </a:p>
        </p:txBody>
      </p:sp>
      <p:pic>
        <p:nvPicPr>
          <p:cNvPr id="4" name="Content Placeholder 3" descr="suffici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1981200"/>
            <a:ext cx="3333750" cy="2495550"/>
          </a:xfrm>
        </p:spPr>
      </p:pic>
      <p:sp>
        <p:nvSpPr>
          <p:cNvPr id="5" name="Rectangle 4"/>
          <p:cNvSpPr/>
          <p:nvPr/>
        </p:nvSpPr>
        <p:spPr>
          <a:xfrm>
            <a:off x="990600" y="1066800"/>
            <a:ext cx="784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adequate for the purpose; enough: </a:t>
            </a:r>
            <a:r>
              <a:rPr lang="en-US" sz="2800" i="1" dirty="0" smtClean="0"/>
              <a:t>sufficient proof; sufficient protection.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1295400" y="4876800"/>
            <a:ext cx="632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4"/>
                </a:solidFill>
              </a:rPr>
              <a:t>These orders were sufficient, 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Gait</a:t>
            </a:r>
            <a:endParaRPr lang="en-US" dirty="0"/>
          </a:p>
        </p:txBody>
      </p:sp>
      <p:pic>
        <p:nvPicPr>
          <p:cNvPr id="4" name="Content Placeholder 3" descr="gai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1981200"/>
            <a:ext cx="2143125" cy="2143125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66800" y="1295400"/>
            <a:ext cx="69607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a manner of walking, stepping, or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running.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4572000"/>
            <a:ext cx="6472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4"/>
                </a:solidFill>
              </a:rPr>
              <a:t>The </a:t>
            </a:r>
            <a:r>
              <a:rPr lang="en-US" sz="2800" u="sng" dirty="0" smtClean="0">
                <a:solidFill>
                  <a:schemeClr val="accent4"/>
                </a:solidFill>
              </a:rPr>
              <a:t>gait</a:t>
            </a:r>
            <a:r>
              <a:rPr lang="en-US" sz="2800" dirty="0" smtClean="0">
                <a:solidFill>
                  <a:schemeClr val="accent4"/>
                </a:solidFill>
              </a:rPr>
              <a:t> of my friend was unsteady (p. 289)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vai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4109" cy="687308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Vain (in vain)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371600"/>
            <a:ext cx="891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Without effect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4800600"/>
            <a:ext cx="8077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It was in </a:t>
            </a:r>
            <a:r>
              <a:rPr lang="en-US" sz="3600" u="sng" dirty="0" smtClean="0">
                <a:solidFill>
                  <a:schemeClr val="bg1"/>
                </a:solidFill>
              </a:rPr>
              <a:t>vain</a:t>
            </a:r>
            <a:r>
              <a:rPr lang="en-US" sz="3600" dirty="0" smtClean="0">
                <a:solidFill>
                  <a:schemeClr val="bg1"/>
                </a:solidFill>
              </a:rPr>
              <a:t> that </a:t>
            </a:r>
            <a:r>
              <a:rPr lang="en-US" sz="3600" dirty="0" err="1" smtClean="0">
                <a:solidFill>
                  <a:schemeClr val="bg1"/>
                </a:solidFill>
              </a:rPr>
              <a:t>Fortunato</a:t>
            </a:r>
            <a:r>
              <a:rPr lang="en-US" sz="3600" dirty="0" smtClean="0">
                <a:solidFill>
                  <a:schemeClr val="bg1"/>
                </a:solidFill>
              </a:rPr>
              <a:t>, uplifting his dull torch, endeavored to pry into the depth of the recess.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Retribution</a:t>
            </a:r>
            <a:endParaRPr lang="en-US" dirty="0"/>
          </a:p>
        </p:txBody>
      </p:sp>
      <p:pic>
        <p:nvPicPr>
          <p:cNvPr id="4" name="Content Placeholder 3" descr="retributi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819400"/>
            <a:ext cx="2714286" cy="3809524"/>
          </a:xfrm>
        </p:spPr>
      </p:pic>
      <p:sp>
        <p:nvSpPr>
          <p:cNvPr id="5" name="Rectangle 4"/>
          <p:cNvSpPr/>
          <p:nvPr/>
        </p:nvSpPr>
        <p:spPr>
          <a:xfrm>
            <a:off x="914400" y="1143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(n)Punishment for a wrong; justice; revenge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914400" y="1905000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4"/>
                </a:solidFill>
              </a:rPr>
              <a:t>A wrong is </a:t>
            </a:r>
            <a:r>
              <a:rPr lang="en-US" sz="2800" dirty="0" err="1" smtClean="0">
                <a:solidFill>
                  <a:schemeClr val="accent4"/>
                </a:solidFill>
              </a:rPr>
              <a:t>unredressed</a:t>
            </a:r>
            <a:r>
              <a:rPr lang="en-US" sz="2800" dirty="0" smtClean="0">
                <a:solidFill>
                  <a:schemeClr val="accent4"/>
                </a:solidFill>
              </a:rPr>
              <a:t> when </a:t>
            </a:r>
            <a:r>
              <a:rPr lang="en-US" sz="2800" u="sng" dirty="0" smtClean="0">
                <a:solidFill>
                  <a:schemeClr val="accent4"/>
                </a:solidFill>
              </a:rPr>
              <a:t>retribution</a:t>
            </a:r>
            <a:r>
              <a:rPr lang="en-US" sz="2800" dirty="0" smtClean="0">
                <a:solidFill>
                  <a:schemeClr val="accent4"/>
                </a:solidFill>
              </a:rPr>
              <a:t> overtakes its redresser.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Impose</a:t>
            </a:r>
            <a:endParaRPr lang="en-US" dirty="0"/>
          </a:p>
        </p:txBody>
      </p:sp>
      <p:pic>
        <p:nvPicPr>
          <p:cNvPr id="4" name="Content Placeholder 3" descr="impos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286000"/>
            <a:ext cx="3809524" cy="3790476"/>
          </a:xfrm>
        </p:spPr>
      </p:pic>
      <p:sp>
        <p:nvSpPr>
          <p:cNvPr id="5" name="Rectangle 4"/>
          <p:cNvSpPr/>
          <p:nvPr/>
        </p:nvSpPr>
        <p:spPr>
          <a:xfrm>
            <a:off x="1676400" y="1143000"/>
            <a:ext cx="5694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(v)(used with </a:t>
            </a:r>
            <a:r>
              <a:rPr lang="en-US" sz="2800" i="1" dirty="0" smtClean="0"/>
              <a:t>upon</a:t>
            </a:r>
            <a:r>
              <a:rPr lang="en-US" sz="2800" dirty="0" smtClean="0"/>
              <a:t>) take advantage of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57200" y="16764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4"/>
                </a:solidFill>
              </a:rPr>
              <a:t>My friend, no; I will not </a:t>
            </a:r>
            <a:r>
              <a:rPr lang="en-US" sz="2800" u="sng" dirty="0" smtClean="0">
                <a:solidFill>
                  <a:schemeClr val="accent4"/>
                </a:solidFill>
              </a:rPr>
              <a:t>impose</a:t>
            </a:r>
            <a:r>
              <a:rPr lang="en-US" sz="2800" dirty="0" smtClean="0">
                <a:solidFill>
                  <a:schemeClr val="accent4"/>
                </a:solidFill>
              </a:rPr>
              <a:t> upon your good nature.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Implore</a:t>
            </a:r>
            <a:endParaRPr lang="en-US" dirty="0"/>
          </a:p>
        </p:txBody>
      </p:sp>
      <p:pic>
        <p:nvPicPr>
          <p:cNvPr id="4" name="Content Placeholder 3" descr="implor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3524250"/>
            <a:ext cx="3152775" cy="3333750"/>
          </a:xfrm>
        </p:spPr>
      </p:pic>
      <p:sp>
        <p:nvSpPr>
          <p:cNvPr id="5" name="Rectangle 4"/>
          <p:cNvSpPr/>
          <p:nvPr/>
        </p:nvSpPr>
        <p:spPr>
          <a:xfrm>
            <a:off x="3657600" y="1295400"/>
            <a:ext cx="1752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(v)Beg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990600" y="2286000"/>
            <a:ext cx="69461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</a:rPr>
              <a:t>Once more let me </a:t>
            </a:r>
            <a:r>
              <a:rPr lang="en-US" sz="3200" i="1" u="sng" dirty="0" smtClean="0">
                <a:solidFill>
                  <a:schemeClr val="accent4"/>
                </a:solidFill>
              </a:rPr>
              <a:t>implore</a:t>
            </a:r>
            <a:r>
              <a:rPr lang="en-US" sz="3200" dirty="0" smtClean="0">
                <a:solidFill>
                  <a:schemeClr val="accent4"/>
                </a:solidFill>
              </a:rPr>
              <a:t> you to return.</a:t>
            </a:r>
            <a:endParaRPr lang="en-US" sz="3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Obstinate</a:t>
            </a:r>
            <a:endParaRPr lang="en-US" dirty="0"/>
          </a:p>
        </p:txBody>
      </p:sp>
      <p:pic>
        <p:nvPicPr>
          <p:cNvPr id="4" name="Content Placeholder 3" descr="obsinat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3276600"/>
            <a:ext cx="3609975" cy="3438525"/>
          </a:xfrm>
        </p:spPr>
      </p:pic>
      <p:sp>
        <p:nvSpPr>
          <p:cNvPr id="5" name="Rectangle 4"/>
          <p:cNvSpPr/>
          <p:nvPr/>
        </p:nvSpPr>
        <p:spPr>
          <a:xfrm>
            <a:off x="3124200" y="1295400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(</a:t>
            </a:r>
            <a:r>
              <a:rPr lang="en-US" sz="3600" dirty="0" err="1" smtClean="0"/>
              <a:t>adj</a:t>
            </a:r>
            <a:r>
              <a:rPr lang="en-US" sz="3600" dirty="0" smtClean="0"/>
              <a:t>)Stubborn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990600" y="2209800"/>
            <a:ext cx="7581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</a:rPr>
              <a:t>There was then a long and </a:t>
            </a:r>
            <a:r>
              <a:rPr lang="en-US" sz="3200" u="sng" dirty="0" smtClean="0">
                <a:solidFill>
                  <a:schemeClr val="accent4"/>
                </a:solidFill>
              </a:rPr>
              <a:t>obstinate</a:t>
            </a:r>
            <a:r>
              <a:rPr lang="en-US" sz="3200" dirty="0" smtClean="0">
                <a:solidFill>
                  <a:schemeClr val="accent4"/>
                </a:solidFill>
              </a:rPr>
              <a:t> silence.</a:t>
            </a:r>
            <a:endParaRPr lang="en-US" sz="3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dirty="0" smtClean="0"/>
              <a:t>to prevent the presence, existence, or occurrence of; make impossible: The insufficiency of the evidence precludes a conviction.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this was a point definitively settled—but the very definitiveness with which it was resolved </a:t>
            </a:r>
            <a:r>
              <a:rPr lang="en-US" u="sng" dirty="0" smtClean="0">
                <a:solidFill>
                  <a:schemeClr val="accent4"/>
                </a:solidFill>
              </a:rPr>
              <a:t>precluded</a:t>
            </a:r>
            <a:r>
              <a:rPr lang="en-US" dirty="0" smtClean="0">
                <a:solidFill>
                  <a:schemeClr val="accent4"/>
                </a:solidFill>
              </a:rPr>
              <a:t> the idea of risk.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4" name="Picture 3" descr="preclud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04800"/>
            <a:ext cx="2076191" cy="22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Connoisseur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discerning judge of the best in any field: a connoisseur of horses.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He prided himself on his </a:t>
            </a:r>
            <a:r>
              <a:rPr lang="en-US" u="sng" dirty="0" smtClean="0">
                <a:solidFill>
                  <a:schemeClr val="accent4"/>
                </a:solidFill>
              </a:rPr>
              <a:t>connoisseurship</a:t>
            </a:r>
            <a:r>
              <a:rPr lang="en-US" dirty="0" smtClean="0">
                <a:solidFill>
                  <a:schemeClr val="accent4"/>
                </a:solidFill>
              </a:rPr>
              <a:t> in wine. 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5" name="Picture 4" descr="expe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276600"/>
            <a:ext cx="3333750" cy="33337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Recoil</a:t>
            </a:r>
            <a:endParaRPr lang="en-US" dirty="0"/>
          </a:p>
        </p:txBody>
      </p:sp>
      <p:pic>
        <p:nvPicPr>
          <p:cNvPr id="4" name="Content Placeholder 3" descr="reco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0700" y="2158206"/>
            <a:ext cx="5562600" cy="3409950"/>
          </a:xfr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52400" y="1219200"/>
            <a:ext cx="87795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to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55BB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draw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back; start or shrink back, as in alarm, horror, or disgust.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676400"/>
            <a:ext cx="6964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4"/>
                </a:solidFill>
              </a:rPr>
              <a:t>“You jest,” he exclaimed, </a:t>
            </a:r>
            <a:r>
              <a:rPr lang="en-US" sz="2800" u="sng" dirty="0" smtClean="0">
                <a:solidFill>
                  <a:schemeClr val="accent4"/>
                </a:solidFill>
              </a:rPr>
              <a:t>recoiling</a:t>
            </a:r>
            <a:r>
              <a:rPr lang="en-US" sz="2800" dirty="0" smtClean="0">
                <a:solidFill>
                  <a:schemeClr val="accent4"/>
                </a:solidFill>
              </a:rPr>
              <a:t> a few paces.</a:t>
            </a:r>
            <a:endParaRPr lang="en-US" sz="28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Endeavor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(v.) to exert oneself to do or effect something; make an effort; strive: </a:t>
            </a:r>
          </a:p>
          <a:p>
            <a:r>
              <a:rPr lang="en-US" i="1" dirty="0" smtClean="0"/>
              <a:t>We must constantly endeavor if we are to succeed</a:t>
            </a:r>
          </a:p>
          <a:p>
            <a:endParaRPr lang="en-US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accent4"/>
              </a:solidFill>
            </a:endParaRPr>
          </a:p>
          <a:p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It was in vain that </a:t>
            </a:r>
            <a:r>
              <a:rPr lang="en-US" dirty="0" err="1" smtClean="0">
                <a:solidFill>
                  <a:schemeClr val="accent4"/>
                </a:solidFill>
              </a:rPr>
              <a:t>Fortunato</a:t>
            </a:r>
            <a:r>
              <a:rPr lang="en-US" dirty="0" smtClean="0">
                <a:solidFill>
                  <a:schemeClr val="accent4"/>
                </a:solidFill>
              </a:rPr>
              <a:t>, uplifting his dull torch, </a:t>
            </a:r>
            <a:r>
              <a:rPr lang="en-US" u="sng" dirty="0" smtClean="0">
                <a:solidFill>
                  <a:schemeClr val="accent4"/>
                </a:solidFill>
              </a:rPr>
              <a:t>endeavored</a:t>
            </a:r>
            <a:r>
              <a:rPr lang="en-US" dirty="0" smtClean="0">
                <a:solidFill>
                  <a:schemeClr val="accent4"/>
                </a:solidFill>
              </a:rPr>
              <a:t> to pry into the depth of the recess.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5" name="Picture 4" descr="str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895600"/>
            <a:ext cx="3657600" cy="22877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477</Words>
  <Application>Microsoft Office PowerPoint</Application>
  <PresentationFormat>On-screen Show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Impunity</vt:lpstr>
      <vt:lpstr>Retribution</vt:lpstr>
      <vt:lpstr>Impose</vt:lpstr>
      <vt:lpstr>Implore</vt:lpstr>
      <vt:lpstr>Obstinate</vt:lpstr>
      <vt:lpstr>Preclude</vt:lpstr>
      <vt:lpstr>Connoisseur</vt:lpstr>
      <vt:lpstr>Recoil</vt:lpstr>
      <vt:lpstr>Endeavor</vt:lpstr>
      <vt:lpstr>Succession</vt:lpstr>
      <vt:lpstr>Avenge</vt:lpstr>
      <vt:lpstr>Accost</vt:lpstr>
      <vt:lpstr>Abscond</vt:lpstr>
      <vt:lpstr>Sufficient</vt:lpstr>
      <vt:lpstr>Gait</vt:lpstr>
      <vt:lpstr>Vain (in vain)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Impunity</dc:title>
  <dc:creator>sperj</dc:creator>
  <cp:lastModifiedBy>sperj</cp:lastModifiedBy>
  <cp:revision>56</cp:revision>
  <dcterms:created xsi:type="dcterms:W3CDTF">2011-11-22T14:40:08Z</dcterms:created>
  <dcterms:modified xsi:type="dcterms:W3CDTF">2011-12-06T19:55:21Z</dcterms:modified>
</cp:coreProperties>
</file>