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2" r:id="rId2"/>
    <p:sldId id="273" r:id="rId3"/>
    <p:sldId id="308" r:id="rId4"/>
    <p:sldId id="274" r:id="rId5"/>
    <p:sldId id="309" r:id="rId6"/>
    <p:sldId id="275" r:id="rId7"/>
    <p:sldId id="310" r:id="rId8"/>
    <p:sldId id="311" r:id="rId9"/>
    <p:sldId id="276" r:id="rId10"/>
    <p:sldId id="277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2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C9ACE-5198-4248-AB49-0BBBC651F2A7}" type="datetimeFigureOut">
              <a:rPr lang="en-US" smtClean="0"/>
              <a:pPr/>
              <a:t>11/4/2011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AC57C-9141-4CAA-9B57-61330584F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26682-B93A-429B-B6A2-5601735E9E14}" type="datetimeFigureOut">
              <a:rPr lang="en-US" smtClean="0"/>
              <a:pPr/>
              <a:t>11/4/2011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08B4F-D450-48E1-8421-4110954CB0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438B3-8DCB-42AF-BD5B-2767121E85C8}" type="datetimeFigureOut">
              <a:rPr lang="en-US" smtClean="0"/>
              <a:pPr/>
              <a:t>11/4/2011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F7466-B3EF-4495-B489-0C858702D7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62652-E045-4349-9415-36BE84999D39}" type="datetimeFigureOut">
              <a:rPr lang="en-US" smtClean="0"/>
              <a:pPr/>
              <a:t>11/4/2011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7B3A6-0079-4A41-BB88-E1E877B2DC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97780-5FD8-4645-B0C1-99063DFFAE6E}" type="datetimeFigureOut">
              <a:rPr lang="en-US" smtClean="0"/>
              <a:pPr/>
              <a:t>11/4/2011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5A8B7-09A0-4574-A12A-01219FDCE6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5FD37-FA9F-4545-8098-183A206D1610}" type="datetimeFigureOut">
              <a:rPr lang="en-US" smtClean="0"/>
              <a:pPr/>
              <a:t>11/4/2011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37E8B-D6E2-41A7-A9A9-A602F461FA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0A630-03FC-4D7D-86FF-51F9BD298E1C}" type="datetimeFigureOut">
              <a:rPr lang="en-US" smtClean="0"/>
              <a:pPr/>
              <a:t>11/4/2011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36B5D-29D1-4204-A12F-6C58BCB1CD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BF09E-B843-403C-BA00-6385450CCE8C}" type="datetimeFigureOut">
              <a:rPr lang="en-US" smtClean="0"/>
              <a:pPr/>
              <a:t>11/4/2011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7E12B61-1458-4019-B08D-25F6508A772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1FD7A-F570-4BD4-90B3-3C2E2D3310C8}" type="datetimeFigureOut">
              <a:rPr lang="en-US" smtClean="0"/>
              <a:pPr/>
              <a:t>11/4/2011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12F7A-BC5E-485F-AB96-7DB4F7C3FF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DFB0F-8FA7-4FC3-B134-8502D0AAF2DD}" type="datetimeFigureOut">
              <a:rPr lang="en-US" smtClean="0"/>
              <a:pPr/>
              <a:t>11/4/2011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9F711B57-AA13-4102-A68B-27D11ED9BF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392CD24B-D579-4359-914A-8F7E78F8D69C}" type="datetimeFigureOut">
              <a:rPr lang="en-US" smtClean="0"/>
              <a:pPr/>
              <a:t>11/4/2011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01862-7484-4AA0-8CC8-35A526C89E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DF6E525-A9B7-45A5-B3A3-132B6C905C54}" type="datetimeFigureOut">
              <a:rPr lang="en-US" smtClean="0"/>
              <a:pPr/>
              <a:t>11/4/2011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8BAF604-86E8-4715-828F-9F9241F6C4F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21. menacing</a:t>
            </a:r>
          </a:p>
        </p:txBody>
      </p:sp>
      <p:sp>
        <p:nvSpPr>
          <p:cNvPr id="22531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dirty="0" smtClean="0"/>
              <a:t>something that threatens to cause evil, harm, injury,</a:t>
            </a:r>
          </a:p>
          <a:p>
            <a:pPr eaLnBrk="1" hangingPunct="1"/>
            <a:r>
              <a:rPr lang="en-US" sz="2800" dirty="0" smtClean="0"/>
              <a:t>(Men-is)</a:t>
            </a:r>
          </a:p>
          <a:p>
            <a:pPr eaLnBrk="1" hangingPunct="1"/>
            <a:r>
              <a:rPr lang="en-US" sz="2800" dirty="0" smtClean="0"/>
              <a:t>Noun, verb</a:t>
            </a:r>
          </a:p>
          <a:p>
            <a:pPr eaLnBrk="1" hangingPunct="1"/>
            <a:r>
              <a:rPr lang="en-US" sz="2800" dirty="0" smtClean="0"/>
              <a:t>To some, the large-scale facility suggested a </a:t>
            </a:r>
            <a:r>
              <a:rPr lang="en-US" sz="2800" b="1" dirty="0" smtClean="0"/>
              <a:t>menacing </a:t>
            </a:r>
            <a:r>
              <a:rPr lang="en-US" sz="2800" dirty="0" smtClean="0"/>
              <a:t>ambition.</a:t>
            </a:r>
          </a:p>
          <a:p>
            <a:pPr eaLnBrk="1" hangingPunct="1"/>
            <a:r>
              <a:rPr lang="en-US" sz="2800" dirty="0" smtClean="0"/>
              <a:t>There's something </a:t>
            </a:r>
            <a:r>
              <a:rPr lang="en-US" sz="2800" b="1" dirty="0" smtClean="0"/>
              <a:t>menacing </a:t>
            </a:r>
            <a:r>
              <a:rPr lang="en-US" sz="2800" dirty="0" smtClean="0"/>
              <a:t>in there.</a:t>
            </a:r>
          </a:p>
          <a:p>
            <a:pPr eaLnBrk="1" hangingPunct="1"/>
            <a:r>
              <a:rPr lang="en-US" dirty="0" smtClean="0"/>
              <a:t>The demons </a:t>
            </a:r>
            <a:r>
              <a:rPr lang="en-US" b="1" dirty="0" smtClean="0"/>
              <a:t>menacing</a:t>
            </a:r>
            <a:r>
              <a:rPr lang="en-US" dirty="0" smtClean="0"/>
              <a:t> eyes are staring in your soul.</a:t>
            </a:r>
            <a:endParaRPr lang="en-US" dirty="0" smtClean="0"/>
          </a:p>
        </p:txBody>
      </p:sp>
      <p:pic>
        <p:nvPicPr>
          <p:cNvPr id="4" name="Picture 3" descr="red ey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4495800" y="-457200"/>
            <a:ext cx="2743200" cy="1883664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  <a:softEdge rad="31750"/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30. cunning</a:t>
            </a:r>
          </a:p>
        </p:txBody>
      </p:sp>
      <p:sp>
        <p:nvSpPr>
          <p:cNvPr id="31747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b="1" smtClean="0"/>
              <a:t>kuhn</a:t>
            </a:r>
            <a:r>
              <a:rPr lang="en-US" sz="2800" smtClean="0"/>
              <a:t>-ing    Pronunciation key</a:t>
            </a:r>
          </a:p>
          <a:p>
            <a:pPr eaLnBrk="1" hangingPunct="1"/>
            <a:r>
              <a:rPr lang="en-US" sz="2800" smtClean="0"/>
              <a:t>Noun</a:t>
            </a:r>
          </a:p>
          <a:p>
            <a:pPr eaLnBrk="1" hangingPunct="1"/>
            <a:r>
              <a:rPr lang="en-US" sz="2800" smtClean="0"/>
              <a:t>skill employed in a shrewd or sly manner.</a:t>
            </a:r>
          </a:p>
          <a:p>
            <a:pPr eaLnBrk="1" hangingPunct="1"/>
            <a:r>
              <a:rPr lang="en-US" sz="2800" smtClean="0"/>
              <a:t>The fox is a very cunning creature.</a:t>
            </a:r>
          </a:p>
          <a:p>
            <a:pPr eaLnBrk="1" hangingPunct="1"/>
            <a:r>
              <a:rPr lang="en-US" sz="2800" smtClean="0"/>
              <a:t>The girl used a very cunning plan to get back at her sister.</a:t>
            </a:r>
          </a:p>
          <a:p>
            <a:pPr eaLnBrk="1" hangingPunct="1"/>
            <a:r>
              <a:rPr lang="en-US" sz="2800" smtClean="0"/>
              <a:t>If you know my brother you know he is a cunning person.</a:t>
            </a:r>
          </a:p>
          <a:p>
            <a:pPr eaLnBrk="1" hangingPunct="1"/>
            <a:endParaRPr lang="en-US" sz="2800" smtClean="0"/>
          </a:p>
        </p:txBody>
      </p:sp>
      <p:pic>
        <p:nvPicPr>
          <p:cNvPr id="31748" name="Picture 3" descr="fox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7600" y="1"/>
            <a:ext cx="5486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22. aristocrat</a:t>
            </a:r>
          </a:p>
        </p:txBody>
      </p:sp>
      <p:sp>
        <p:nvSpPr>
          <p:cNvPr id="2355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eaLnBrk="1" hangingPunct="1"/>
            <a:r>
              <a:rPr lang="en-US" sz="2800" dirty="0" smtClean="0"/>
              <a:t>uh-</a:t>
            </a:r>
            <a:r>
              <a:rPr lang="en-US" sz="2800" b="1" dirty="0" err="1" smtClean="0"/>
              <a:t>ris</a:t>
            </a:r>
            <a:r>
              <a:rPr lang="en-US" sz="2800" dirty="0" smtClean="0"/>
              <a:t>-</a:t>
            </a:r>
            <a:r>
              <a:rPr lang="en-US" sz="2800" dirty="0" err="1" smtClean="0"/>
              <a:t>tuh</a:t>
            </a:r>
            <a:r>
              <a:rPr lang="en-US" sz="2800" dirty="0" smtClean="0"/>
              <a:t>-</a:t>
            </a:r>
            <a:r>
              <a:rPr lang="en-US" sz="2800" dirty="0" err="1" smtClean="0"/>
              <a:t>krat</a:t>
            </a:r>
            <a:r>
              <a:rPr lang="en-US" sz="2800" dirty="0" smtClean="0"/>
              <a:t>, </a:t>
            </a:r>
            <a:r>
              <a:rPr lang="en-US" sz="2800" b="1" dirty="0" err="1" smtClean="0"/>
              <a:t>ar</a:t>
            </a:r>
            <a:r>
              <a:rPr lang="en-US" sz="2800" dirty="0" smtClean="0"/>
              <a:t>-uh-</a:t>
            </a:r>
            <a:r>
              <a:rPr lang="en-US" sz="2800" dirty="0" err="1" smtClean="0"/>
              <a:t>stuh</a:t>
            </a:r>
            <a:r>
              <a:rPr lang="en-US" sz="2800" dirty="0" smtClean="0"/>
              <a:t>-  pronunciation key</a:t>
            </a:r>
          </a:p>
          <a:p>
            <a:pPr eaLnBrk="1" hangingPunct="1"/>
            <a:r>
              <a:rPr lang="en-US" sz="2800" dirty="0" smtClean="0"/>
              <a:t>Noun</a:t>
            </a:r>
          </a:p>
          <a:p>
            <a:pPr eaLnBrk="1" hangingPunct="1"/>
            <a:r>
              <a:rPr lang="en-US" sz="2800" dirty="0" smtClean="0">
                <a:solidFill>
                  <a:schemeClr val="tx1">
                    <a:lumMod val="75000"/>
                  </a:schemeClr>
                </a:solidFill>
              </a:rPr>
              <a:t>a member of an aristocracy, especially a noble.</a:t>
            </a:r>
          </a:p>
          <a:p>
            <a:pPr eaLnBrk="1" hangingPunct="1"/>
            <a:r>
              <a:rPr lang="en-US" sz="2800" dirty="0" smtClean="0"/>
              <a:t>She married a British aristocrat, can you believe it ?</a:t>
            </a:r>
          </a:p>
          <a:p>
            <a:pPr eaLnBrk="1" hangingPunct="1"/>
            <a:r>
              <a:rPr lang="en-US" sz="2800" dirty="0" smtClean="0"/>
              <a:t>The aristocrat’s house was very nice and clean.</a:t>
            </a:r>
          </a:p>
          <a:p>
            <a:pPr eaLnBrk="1" hangingPunct="1"/>
            <a:r>
              <a:rPr lang="en-US" sz="2800" dirty="0" smtClean="0"/>
              <a:t>The aristocrat is holding a formal dinner at his house today.</a:t>
            </a:r>
          </a:p>
          <a:p>
            <a:pPr eaLnBrk="1" hangingPunct="1"/>
            <a:endParaRPr lang="en-US" sz="2800" dirty="0" smtClean="0"/>
          </a:p>
        </p:txBody>
      </p:sp>
      <p:pic>
        <p:nvPicPr>
          <p:cNvPr id="23556" name="Picture 3" descr="aristocrat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72400" y="0"/>
            <a:ext cx="1371600" cy="224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23. Cossack (footnote)</a:t>
            </a:r>
          </a:p>
        </p:txBody>
      </p:sp>
      <p:sp>
        <p:nvSpPr>
          <p:cNvPr id="24579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dirty="0" smtClean="0"/>
              <a:t>(</a:t>
            </a:r>
            <a:r>
              <a:rPr lang="en-US" sz="2800" dirty="0" err="1" smtClean="0"/>
              <a:t>kos-ak</a:t>
            </a:r>
            <a:r>
              <a:rPr lang="en-US" sz="2800" dirty="0" smtClean="0"/>
              <a:t>, -uh k) </a:t>
            </a:r>
          </a:p>
          <a:p>
            <a:pPr eaLnBrk="1" hangingPunct="1"/>
            <a:r>
              <a:rPr lang="en-US" sz="2800" dirty="0" smtClean="0"/>
              <a:t>a person belonging to any of certain groups of Slavs living chiefly in the southern part of Russia and forming an elite corps of horsemen</a:t>
            </a:r>
          </a:p>
          <a:p>
            <a:pPr eaLnBrk="1" hangingPunct="1"/>
            <a:r>
              <a:rPr lang="en-US" sz="2800" dirty="0" smtClean="0"/>
              <a:t>Noun – adjective</a:t>
            </a:r>
          </a:p>
          <a:p>
            <a:pPr eaLnBrk="1" hangingPunct="1"/>
            <a:r>
              <a:rPr lang="en-US" sz="2800" dirty="0" smtClean="0"/>
              <a:t>The Cossack rode away. </a:t>
            </a:r>
            <a:endParaRPr lang="en-US" sz="2800" dirty="0" smtClean="0"/>
          </a:p>
          <a:p>
            <a:pPr eaLnBrk="1" hangingPunct="1"/>
            <a:r>
              <a:rPr lang="en-US" sz="2800" dirty="0" smtClean="0"/>
              <a:t> </a:t>
            </a:r>
            <a:r>
              <a:rPr lang="en-US" sz="2800" dirty="0" smtClean="0"/>
              <a:t>Where is the Cossack at</a:t>
            </a:r>
            <a:r>
              <a:rPr lang="en-US" sz="2800" dirty="0" smtClean="0"/>
              <a:t>.</a:t>
            </a:r>
          </a:p>
          <a:p>
            <a:pPr eaLnBrk="1" hangingPunct="1"/>
            <a:r>
              <a:rPr lang="en-US" sz="2800" dirty="0" smtClean="0"/>
              <a:t>The Cossack attacked the fort</a:t>
            </a:r>
            <a:r>
              <a:rPr lang="en-US" sz="2800" dirty="0" smtClean="0"/>
              <a:t>.</a:t>
            </a:r>
            <a:endParaRPr lang="en-US" sz="2800" dirty="0" smtClean="0"/>
          </a:p>
          <a:p>
            <a:pPr eaLnBrk="1" hangingPunct="1"/>
            <a:endParaRPr lang="en-US" sz="2800" dirty="0" smtClean="0"/>
          </a:p>
        </p:txBody>
      </p:sp>
      <p:pic>
        <p:nvPicPr>
          <p:cNvPr id="24580" name="Picture 3" descr="cossack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0"/>
            <a:ext cx="203835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24. feudal</a:t>
            </a:r>
          </a:p>
        </p:txBody>
      </p:sp>
      <p:sp>
        <p:nvSpPr>
          <p:cNvPr id="25603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Fyood-al     Pronunciation key</a:t>
            </a:r>
          </a:p>
          <a:p>
            <a:pPr eaLnBrk="1" hangingPunct="1"/>
            <a:r>
              <a:rPr lang="en-US" sz="2800" smtClean="0"/>
              <a:t>Adj</a:t>
            </a:r>
          </a:p>
          <a:p>
            <a:pPr eaLnBrk="1" hangingPunct="1"/>
            <a:r>
              <a:rPr lang="en-US" sz="2800" smtClean="0"/>
              <a:t>of or pertaining to the Middle Ages.</a:t>
            </a:r>
          </a:p>
          <a:p>
            <a:pPr eaLnBrk="1" hangingPunct="1"/>
            <a:r>
              <a:rPr lang="en-US" sz="2800" smtClean="0"/>
              <a:t>Feudal baron, which was not a peerage rank.</a:t>
            </a:r>
          </a:p>
          <a:p>
            <a:pPr eaLnBrk="1" hangingPunct="1"/>
            <a:r>
              <a:rPr lang="en-US" sz="2800" smtClean="0"/>
              <a:t>Why does Billy think that absolutist France was not feudal.</a:t>
            </a:r>
          </a:p>
          <a:p>
            <a:pPr eaLnBrk="1" hangingPunct="1"/>
            <a:r>
              <a:rPr lang="en-US" sz="2800" smtClean="0"/>
              <a:t>In the middle ages they used a feudal system.</a:t>
            </a:r>
          </a:p>
          <a:p>
            <a:pPr eaLnBrk="1" hangingPunct="1"/>
            <a:endParaRPr lang="en-US" smtClean="0"/>
          </a:p>
        </p:txBody>
      </p:sp>
      <p:pic>
        <p:nvPicPr>
          <p:cNvPr id="25604" name="Picture 3" descr="feudal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0"/>
            <a:ext cx="3048000" cy="27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25. Amenities (footnote)</a:t>
            </a:r>
          </a:p>
        </p:txBody>
      </p:sp>
      <p:sp>
        <p:nvSpPr>
          <p:cNvPr id="26627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sz="2800" dirty="0" smtClean="0"/>
              <a:t>(uh-men-</a:t>
            </a:r>
            <a:r>
              <a:rPr lang="en-US" sz="2800" dirty="0" err="1" smtClean="0"/>
              <a:t>i</a:t>
            </a:r>
            <a:r>
              <a:rPr lang="en-US" sz="2800" dirty="0" smtClean="0"/>
              <a:t>-tee)</a:t>
            </a:r>
          </a:p>
          <a:p>
            <a:pPr eaLnBrk="1" hangingPunct="1"/>
            <a:r>
              <a:rPr lang="en-US" sz="2800" dirty="0" smtClean="0"/>
              <a:t>any feature that provides comfort, convenience, or pleasure: </a:t>
            </a:r>
          </a:p>
          <a:p>
            <a:pPr eaLnBrk="1" hangingPunct="1"/>
            <a:r>
              <a:rPr lang="en-US" sz="2800" dirty="0" smtClean="0"/>
              <a:t>Noun </a:t>
            </a:r>
          </a:p>
          <a:p>
            <a:pPr eaLnBrk="1" hangingPunct="1"/>
            <a:r>
              <a:rPr lang="en-US" sz="2800" dirty="0" smtClean="0"/>
              <a:t>The house has a swimming pool, two fireplaces, and other </a:t>
            </a:r>
            <a:r>
              <a:rPr lang="en-US" sz="2800" b="1" dirty="0" smtClean="0"/>
              <a:t>amenities</a:t>
            </a:r>
            <a:r>
              <a:rPr lang="en-US" sz="2800" dirty="0" smtClean="0"/>
              <a:t>. </a:t>
            </a:r>
          </a:p>
          <a:p>
            <a:pPr eaLnBrk="1" hangingPunct="1"/>
            <a:r>
              <a:rPr lang="en-US" sz="2800" dirty="0" smtClean="0"/>
              <a:t>The </a:t>
            </a:r>
            <a:r>
              <a:rPr lang="en-US" sz="2800" b="1" dirty="0" smtClean="0"/>
              <a:t>amenity</a:t>
            </a:r>
            <a:r>
              <a:rPr lang="en-US" sz="2800" dirty="0" smtClean="0"/>
              <a:t> of the Caribbean climate. Airlines continue to cut back on services while piling on fuel surcharges and fees for </a:t>
            </a:r>
          </a:p>
          <a:p>
            <a:pPr eaLnBrk="1" hangingPunct="1"/>
            <a:r>
              <a:rPr lang="en-US" sz="2800" b="1" dirty="0" smtClean="0"/>
              <a:t>amenities </a:t>
            </a:r>
            <a:r>
              <a:rPr lang="en-US" sz="2800" dirty="0" smtClean="0"/>
              <a:t>that were once complimentary.</a:t>
            </a:r>
          </a:p>
          <a:p>
            <a:pPr eaLnBrk="1" hangingPunct="1"/>
            <a:endParaRPr lang="en-US" dirty="0" smtClean="0"/>
          </a:p>
        </p:txBody>
      </p:sp>
      <p:pic>
        <p:nvPicPr>
          <p:cNvPr id="26628" name="Picture 3" descr="amenitie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7000" y="0"/>
            <a:ext cx="2667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26. cavalry</a:t>
            </a:r>
          </a:p>
        </p:txBody>
      </p:sp>
      <p:sp>
        <p:nvSpPr>
          <p:cNvPr id="27651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b="1" smtClean="0"/>
              <a:t>1.</a:t>
            </a:r>
            <a:r>
              <a:rPr lang="en-US" smtClean="0"/>
              <a:t> The soldiers charged in a cavalry</a:t>
            </a:r>
          </a:p>
          <a:p>
            <a:pPr eaLnBrk="1" hangingPunct="1"/>
            <a:r>
              <a:rPr lang="en-US" b="1" smtClean="0"/>
              <a:t>2. </a:t>
            </a:r>
            <a:r>
              <a:rPr lang="en-US" smtClean="0"/>
              <a:t>The cavalry charged the house.</a:t>
            </a:r>
          </a:p>
          <a:p>
            <a:pPr eaLnBrk="1" hangingPunct="1"/>
            <a:r>
              <a:rPr lang="en-US" b="1" smtClean="0"/>
              <a:t>3. </a:t>
            </a:r>
            <a:r>
              <a:rPr lang="en-US" smtClean="0"/>
              <a:t>The kings cavalry we prepared for battle.</a:t>
            </a:r>
          </a:p>
          <a:p>
            <a:pPr eaLnBrk="1" hangingPunct="1"/>
            <a:r>
              <a:rPr lang="en-US" smtClean="0"/>
              <a:t>[</a:t>
            </a:r>
            <a:r>
              <a:rPr lang="en-US" b="1" smtClean="0"/>
              <a:t>kav</a:t>
            </a:r>
            <a:r>
              <a:rPr lang="en-US" smtClean="0"/>
              <a:t>-uhl-ree]</a:t>
            </a:r>
            <a:r>
              <a:rPr lang="en-US" b="1" smtClean="0"/>
              <a:t> </a:t>
            </a:r>
            <a:endParaRPr lang="en-US" smtClean="0"/>
          </a:p>
          <a:p>
            <a:pPr eaLnBrk="1" hangingPunct="1"/>
            <a:r>
              <a:rPr lang="en-US" smtClean="0"/>
              <a:t>noun plural -rises. </a:t>
            </a:r>
          </a:p>
          <a:p>
            <a:pPr eaLnBrk="1" hangingPunct="1"/>
            <a:r>
              <a:rPr lang="en-US" smtClean="0"/>
              <a:t>1. Military - The part of a military force composed of troops that serve on horseback.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  <p:pic>
        <p:nvPicPr>
          <p:cNvPr id="27652" name="Picture 4" descr="CelticCavalry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0"/>
            <a:ext cx="57150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27. Debacle (footnote)</a:t>
            </a:r>
          </a:p>
        </p:txBody>
      </p:sp>
      <p:sp>
        <p:nvSpPr>
          <p:cNvPr id="2867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smtClean="0"/>
              <a:t>a general breakup or dispersion; sudden downfall or rout.</a:t>
            </a:r>
          </a:p>
          <a:p>
            <a:pPr eaLnBrk="1" hangingPunct="1"/>
            <a:r>
              <a:rPr lang="en-US" smtClean="0"/>
              <a:t>Noun</a:t>
            </a:r>
          </a:p>
          <a:p>
            <a:pPr eaLnBrk="1" hangingPunct="1"/>
            <a:r>
              <a:rPr lang="en-US" smtClean="0"/>
              <a:t>[dey-bah-kuhl-bak-uhl, duh-]</a:t>
            </a:r>
          </a:p>
          <a:p>
            <a:pPr eaLnBrk="1" hangingPunct="1"/>
            <a:r>
              <a:rPr lang="en-US" b="1" smtClean="0"/>
              <a:t>1.</a:t>
            </a:r>
            <a:r>
              <a:rPr lang="en-US" smtClean="0"/>
              <a:t> The revolution ended in a debacle.</a:t>
            </a:r>
          </a:p>
          <a:p>
            <a:pPr eaLnBrk="1" hangingPunct="1"/>
            <a:r>
              <a:rPr lang="en-US" b="1" smtClean="0"/>
              <a:t>2. </a:t>
            </a:r>
            <a:r>
              <a:rPr lang="en-US" smtClean="0"/>
              <a:t>The boy debacle broke up with the girl.</a:t>
            </a:r>
            <a:endParaRPr lang="en-US" b="1" smtClean="0"/>
          </a:p>
          <a:p>
            <a:pPr eaLnBrk="1" hangingPunct="1"/>
            <a:r>
              <a:rPr lang="en-US" b="1" smtClean="0"/>
              <a:t>3. </a:t>
            </a:r>
            <a:r>
              <a:rPr lang="en-US" smtClean="0"/>
              <a:t>The debacle between the friends was sudden.</a:t>
            </a:r>
            <a:endParaRPr lang="en-US" b="1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  <p:pic>
        <p:nvPicPr>
          <p:cNvPr id="28676" name="Picture 3" descr="break-up-mar-3-2011-2-60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5492750"/>
            <a:ext cx="6781800" cy="136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28. Imprudent (text)</a:t>
            </a:r>
          </a:p>
        </p:txBody>
      </p:sp>
      <p:sp>
        <p:nvSpPr>
          <p:cNvPr id="29699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Unwise, foolish</a:t>
            </a:r>
          </a:p>
          <a:p>
            <a:pPr eaLnBrk="1" hangingPunct="1"/>
            <a:r>
              <a:rPr lang="en-US" smtClean="0"/>
              <a:t>Adj.</a:t>
            </a:r>
          </a:p>
          <a:p>
            <a:pPr eaLnBrk="1" hangingPunct="1"/>
            <a:r>
              <a:rPr lang="en-US" smtClean="0"/>
              <a:t>[im-prood-nt]</a:t>
            </a:r>
            <a:br>
              <a:rPr lang="en-US" smtClean="0"/>
            </a:br>
            <a:endParaRPr lang="en-US" smtClean="0"/>
          </a:p>
          <a:p>
            <a:pPr eaLnBrk="1" hangingPunct="1"/>
            <a:r>
              <a:rPr lang="en-US" b="1" smtClean="0"/>
              <a:t>1.</a:t>
            </a:r>
            <a:r>
              <a:rPr lang="en-US" smtClean="0"/>
              <a:t>To sneak out without permission is Imprudent.</a:t>
            </a:r>
            <a:endParaRPr lang="en-US" b="1" smtClean="0"/>
          </a:p>
          <a:p>
            <a:pPr eaLnBrk="1" hangingPunct="1"/>
            <a:r>
              <a:rPr lang="en-US" b="1" smtClean="0"/>
              <a:t>2.</a:t>
            </a:r>
            <a:r>
              <a:rPr lang="en-US" smtClean="0"/>
              <a:t>It is imprudent to steal money.</a:t>
            </a:r>
            <a:endParaRPr lang="en-US" b="1" smtClean="0"/>
          </a:p>
          <a:p>
            <a:pPr eaLnBrk="1" hangingPunct="1"/>
            <a:r>
              <a:rPr lang="en-US" b="1" smtClean="0"/>
              <a:t>3.</a:t>
            </a:r>
            <a:r>
              <a:rPr lang="en-US" smtClean="0"/>
              <a:t>The imprudent boy hit his father.</a:t>
            </a:r>
            <a:endParaRPr lang="en-US" b="1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  <p:pic>
        <p:nvPicPr>
          <p:cNvPr id="29700" name="Picture 3" descr="patrick sta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7000" y="0"/>
            <a:ext cx="2667000" cy="303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29. czar</a:t>
            </a:r>
          </a:p>
        </p:txBody>
      </p:sp>
      <p:sp>
        <p:nvSpPr>
          <p:cNvPr id="30723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noun </a:t>
            </a:r>
          </a:p>
          <a:p>
            <a:pPr eaLnBrk="1" hangingPunct="1"/>
            <a:r>
              <a:rPr lang="en-US" smtClean="0"/>
              <a:t>1. an emperor or king.</a:t>
            </a:r>
          </a:p>
          <a:p>
            <a:pPr eaLnBrk="1" hangingPunct="1"/>
            <a:r>
              <a:rPr lang="en-US" smtClean="0"/>
              <a:t>[</a:t>
            </a:r>
            <a:r>
              <a:rPr lang="en-US" b="1" smtClean="0"/>
              <a:t>zahr</a:t>
            </a:r>
            <a:r>
              <a:rPr lang="en-US" smtClean="0"/>
              <a:t>, tsahr]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b="1" smtClean="0"/>
              <a:t>1.</a:t>
            </a:r>
            <a:r>
              <a:rPr lang="en-US" smtClean="0"/>
              <a:t>  The czar of the country was fierce.</a:t>
            </a:r>
          </a:p>
          <a:p>
            <a:pPr eaLnBrk="1" hangingPunct="1"/>
            <a:r>
              <a:rPr lang="en-US" b="1" smtClean="0"/>
              <a:t>2.  </a:t>
            </a:r>
            <a:r>
              <a:rPr lang="en-US" smtClean="0"/>
              <a:t>My father is the czar of the world.</a:t>
            </a:r>
          </a:p>
          <a:p>
            <a:pPr eaLnBrk="1" hangingPunct="1"/>
            <a:r>
              <a:rPr lang="en-US" b="1" smtClean="0"/>
              <a:t>3.Do</a:t>
            </a:r>
            <a:r>
              <a:rPr lang="en-US" smtClean="0"/>
              <a:t> not disobey the czar.</a:t>
            </a:r>
            <a:endParaRPr lang="en-US" b="1" smtClean="0"/>
          </a:p>
        </p:txBody>
      </p:sp>
      <p:pic>
        <p:nvPicPr>
          <p:cNvPr id="30724" name="Picture 3" descr="imagesCA458XCT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72200" y="0"/>
            <a:ext cx="2971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Custom 10">
      <a:dk1>
        <a:srgbClr val="A116E0"/>
      </a:dk1>
      <a:lt1>
        <a:srgbClr val="5DD3FF"/>
      </a:lt1>
      <a:dk2>
        <a:srgbClr val="000000"/>
      </a:dk2>
      <a:lt2>
        <a:srgbClr val="00B050"/>
      </a:lt2>
      <a:accent1>
        <a:srgbClr val="36FF91"/>
      </a:accent1>
      <a:accent2>
        <a:srgbClr val="45FFFA"/>
      </a:accent2>
      <a:accent3>
        <a:srgbClr val="F11605"/>
      </a:accent3>
      <a:accent4>
        <a:srgbClr val="D610BA"/>
      </a:accent4>
      <a:accent5>
        <a:srgbClr val="A116E0"/>
      </a:accent5>
      <a:accent6>
        <a:srgbClr val="F11605"/>
      </a:accent6>
      <a:hlink>
        <a:srgbClr val="6D6964"/>
      </a:hlink>
      <a:folHlink>
        <a:srgbClr val="250AEC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126</TotalTime>
  <Words>482</Words>
  <Application>Microsoft Office PowerPoint</Application>
  <PresentationFormat>On-screen Show (4:3)</PresentationFormat>
  <Paragraphs>72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Technic</vt:lpstr>
      <vt:lpstr>21. menacing</vt:lpstr>
      <vt:lpstr>22. aristocrat</vt:lpstr>
      <vt:lpstr>23. Cossack (footnote)</vt:lpstr>
      <vt:lpstr>24. feudal</vt:lpstr>
      <vt:lpstr>25. Amenities (footnote)</vt:lpstr>
      <vt:lpstr>26. cavalry</vt:lpstr>
      <vt:lpstr>27. Debacle (footnote)</vt:lpstr>
      <vt:lpstr>28. Imprudent (text)</vt:lpstr>
      <vt:lpstr>29. czar</vt:lpstr>
      <vt:lpstr>30. cunning</vt:lpstr>
    </vt:vector>
  </TitlesOfParts>
  <Company>Armstrong Scghool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gravely</dc:title>
  <dc:creator>sperj</dc:creator>
  <cp:lastModifiedBy>991502022</cp:lastModifiedBy>
  <cp:revision>17</cp:revision>
  <dcterms:created xsi:type="dcterms:W3CDTF">2011-10-31T18:00:26Z</dcterms:created>
  <dcterms:modified xsi:type="dcterms:W3CDTF">2011-11-04T12:51:11Z</dcterms:modified>
</cp:coreProperties>
</file>