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304" r:id="rId6"/>
    <p:sldId id="260" r:id="rId7"/>
    <p:sldId id="305" r:id="rId8"/>
    <p:sldId id="261" r:id="rId9"/>
    <p:sldId id="262" r:id="rId10"/>
    <p:sldId id="263" r:id="rId11"/>
    <p:sldId id="306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307" r:id="rId21"/>
    <p:sldId id="272" r:id="rId22"/>
    <p:sldId id="273" r:id="rId23"/>
    <p:sldId id="308" r:id="rId24"/>
    <p:sldId id="274" r:id="rId25"/>
    <p:sldId id="309" r:id="rId26"/>
    <p:sldId id="275" r:id="rId27"/>
    <p:sldId id="310" r:id="rId28"/>
    <p:sldId id="311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312" r:id="rId37"/>
    <p:sldId id="283" r:id="rId38"/>
    <p:sldId id="313" r:id="rId39"/>
    <p:sldId id="284" r:id="rId40"/>
    <p:sldId id="285" r:id="rId41"/>
    <p:sldId id="314" r:id="rId42"/>
    <p:sldId id="315" r:id="rId43"/>
    <p:sldId id="286" r:id="rId44"/>
    <p:sldId id="316" r:id="rId45"/>
    <p:sldId id="317" r:id="rId46"/>
    <p:sldId id="287" r:id="rId47"/>
    <p:sldId id="296" r:id="rId48"/>
    <p:sldId id="288" r:id="rId49"/>
    <p:sldId id="289" r:id="rId50"/>
    <p:sldId id="290" r:id="rId51"/>
    <p:sldId id="291" r:id="rId52"/>
    <p:sldId id="293" r:id="rId53"/>
    <p:sldId id="294" r:id="rId54"/>
    <p:sldId id="295" r:id="rId55"/>
    <p:sldId id="297" r:id="rId56"/>
    <p:sldId id="298" r:id="rId57"/>
    <p:sldId id="299" r:id="rId58"/>
    <p:sldId id="300" r:id="rId59"/>
    <p:sldId id="301" r:id="rId60"/>
    <p:sldId id="302" r:id="rId61"/>
    <p:sldId id="303" r:id="rId62"/>
    <p:sldId id="318" r:id="rId6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2" y="-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DBC36D-181C-4783-9E82-9159EAA64E1F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1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A892351-782B-4DBF-B8D1-9F43F9CE41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462E4A-1D05-44B6-A240-683E8F785765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43DFCA-E5B9-44F5-BC8D-139D15D4F4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2"/>
            <a:ext cx="457200" cy="441325"/>
          </a:xfrm>
        </p:spPr>
        <p:txBody>
          <a:bodyPr/>
          <a:lstStyle/>
          <a:p>
            <a:pPr>
              <a:defRPr/>
            </a:pPr>
            <a:fld id="{F6850EC3-A45C-4D93-9065-C5F14A390E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894A55-BC6F-493E-B93A-C53B40A912FB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2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F6EE3A-EBB1-4833-917D-B50719565298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3"/>
            <a:ext cx="457200" cy="441325"/>
          </a:xfrm>
        </p:spPr>
        <p:txBody>
          <a:bodyPr/>
          <a:lstStyle/>
          <a:p>
            <a:pPr>
              <a:defRPr/>
            </a:pPr>
            <a:fld id="{911CD3E3-7706-4751-9565-1E8E9A802E9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1"/>
            <a:ext cx="6480175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BA21B5-4963-4868-8389-6C308947A8CB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1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BC0EBAD-AC7B-4663-A894-EDDB1BC0B7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AF3CB5C4-9C1E-4BD7-BD2F-3E706E436D47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BC2B59-DCBE-4A9B-A9FD-8546B18CA8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1" y="1575653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3" y="1524001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1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44C28E3-869F-43FC-8320-DAC1C113263B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4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7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15BE5F7-EB76-4D13-99D4-B3F8E38E287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106A4D-357E-471D-A0BA-B48EF6F2759D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1"/>
            <a:ext cx="457200" cy="441325"/>
          </a:xfrm>
        </p:spPr>
        <p:txBody>
          <a:bodyPr/>
          <a:lstStyle/>
          <a:p>
            <a:pPr>
              <a:defRPr/>
            </a:pPr>
            <a:fld id="{DF78F677-D54E-494C-A005-0B60CB1377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7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025D3D-3577-4B0E-B1A1-636ED8C14463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054332A-1EA8-47BC-A3A1-4A10E19958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1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9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80AE8AC-3A42-48A7-AE2A-369953D0660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BEC99A-4A2E-4946-9BD5-396EF191C86B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9"/>
            <a:ext cx="457200" cy="441325"/>
          </a:xfrm>
        </p:spPr>
        <p:txBody>
          <a:bodyPr/>
          <a:lstStyle/>
          <a:p>
            <a:pPr>
              <a:defRPr/>
            </a:pPr>
            <a:fld id="{C02C3F1F-7796-45C9-98FF-9CA342B366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E1FDD676-75F4-4ACE-B7E4-8050444775CE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83F7B36-2AD1-4F5B-ADE8-507C18A37B4B}" type="datetimeFigureOut">
              <a:rPr lang="en-US" smtClean="0"/>
              <a:pPr>
                <a:defRPr/>
              </a:pPr>
              <a:t>11/3/2011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5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33C807C0-60C5-4D21-BDF7-24A1976A8F6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zus2.reference.com/r?t=a&amp;d=d&amp;s=di&amp;c=a&amp;ti=1&amp;ai=53686&amp;l=dir&amp;o=0&amp;sv=0a48424d&amp;ip=3f85f502&amp;cu.wz=0&amp;u=http://dictionary.reference.com/browse/forc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dictionary.reference.com/browse/crude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dictionary.reference.com/browse/noble" TargetMode="External"/><Relationship Id="rId2" Type="http://schemas.openxmlformats.org/officeDocument/2006/relationships/hyperlink" Target="http://dictionary.reference.com/browse/aristocracy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hyperlink" Target="http://dictionary.reference.com/browse/force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dictionary.reference.com/browse/crude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dictionary.reference.com/browse/variable" TargetMode="Externa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dictionary.reference.com/browse/hast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dictionary.reference.com/browse/disposition" TargetMode="Externa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dictionary.reference.com/browse/zeal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ictionary.reference.com/browse/object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://dictionary.reference.com/browse/fear" TargetMode="Externa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dictionary.reference.com/browse/control" TargetMode="Externa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dictionary.reference.com/browse/movement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1. gravely</a:t>
            </a:r>
          </a:p>
        </p:txBody>
      </p:sp>
      <p:sp>
        <p:nvSpPr>
          <p:cNvPr id="205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Serious and solemn “a grave look”</a:t>
            </a:r>
          </a:p>
          <a:p>
            <a:r>
              <a:rPr lang="en-US" dirty="0" smtClean="0"/>
              <a:t>Full of or suggesting danger “a grave situation”</a:t>
            </a:r>
          </a:p>
          <a:p>
            <a:r>
              <a:rPr lang="en-US" dirty="0" smtClean="0"/>
              <a:t>Then he said to me, very </a:t>
            </a:r>
            <a:r>
              <a:rPr lang="en-US" b="1" dirty="0" smtClean="0"/>
              <a:t>gravely</a:t>
            </a:r>
            <a:r>
              <a:rPr lang="en-US" dirty="0" smtClean="0"/>
              <a:t>:  “Don’t you feel anything?”</a:t>
            </a:r>
          </a:p>
        </p:txBody>
      </p:sp>
      <p:pic>
        <p:nvPicPr>
          <p:cNvPr id="4" name="Picture 3" descr="grave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124200"/>
            <a:ext cx="4142651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10. vitality</a:t>
            </a:r>
          </a:p>
        </p:txBody>
      </p:sp>
      <p:sp>
        <p:nvSpPr>
          <p:cNvPr id="11267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exuberant physical strength or mental vigor: a person of great vitality.</a:t>
            </a:r>
          </a:p>
          <a:p>
            <a:r>
              <a:rPr lang="en-US" dirty="0" smtClean="0"/>
              <a:t>with fresh vitality he swam toward the sound.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vitali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371600"/>
            <a:ext cx="3048000" cy="4700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11. Opaqueness (footnote)</a:t>
            </a:r>
          </a:p>
        </p:txBody>
      </p:sp>
      <p:sp>
        <p:nvSpPr>
          <p:cNvPr id="1229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Darkness.  Something </a:t>
            </a:r>
            <a:r>
              <a:rPr lang="en-US" dirty="0" smtClean="0"/>
              <a:t>that does </a:t>
            </a:r>
            <a:r>
              <a:rPr lang="en-US" dirty="0" smtClean="0"/>
              <a:t>not let light pass through.</a:t>
            </a:r>
          </a:p>
          <a:p>
            <a:r>
              <a:rPr lang="en-US" dirty="0" smtClean="0"/>
              <a:t>Jagged crags appeared to jut into the opaqueness. </a:t>
            </a:r>
          </a:p>
        </p:txBody>
      </p:sp>
      <p:pic>
        <p:nvPicPr>
          <p:cNvPr id="4" name="Picture 3" descr="opaqu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048000"/>
            <a:ext cx="42672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12. vigor</a:t>
            </a:r>
          </a:p>
        </p:txBody>
      </p:sp>
      <p:sp>
        <p:nvSpPr>
          <p:cNvPr id="1331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active strength or </a:t>
            </a:r>
            <a:r>
              <a:rPr lang="en-US" dirty="0" smtClean="0">
                <a:hlinkClick r:id="rId2"/>
              </a:rPr>
              <a:t>force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Sleep had given him new vigor;</a:t>
            </a:r>
          </a:p>
        </p:txBody>
      </p:sp>
      <p:pic>
        <p:nvPicPr>
          <p:cNvPr id="4" name="Picture 3" descr="vigo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8370" y="1905000"/>
            <a:ext cx="2967991" cy="416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13. fringed</a:t>
            </a:r>
          </a:p>
        </p:txBody>
      </p:sp>
      <p:sp>
        <p:nvSpPr>
          <p:cNvPr id="1433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Verb</a:t>
            </a:r>
          </a:p>
          <a:p>
            <a:r>
              <a:rPr lang="en-US" dirty="0" smtClean="0"/>
              <a:t>to serve as a fringe for, or to be arranged around or along so as to suggest a fringe: armed guards fringing the building. </a:t>
            </a:r>
          </a:p>
          <a:p>
            <a:r>
              <a:rPr lang="en-US" dirty="0" smtClean="0"/>
              <a:t>An unbroken front of snarled and ragged jungle fringed the shore.</a:t>
            </a:r>
          </a:p>
        </p:txBody>
      </p:sp>
      <p:pic>
        <p:nvPicPr>
          <p:cNvPr id="4" name="Picture 3" descr="frin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3886200"/>
            <a:ext cx="3606800" cy="2452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14. lacerated</a:t>
            </a:r>
          </a:p>
        </p:txBody>
      </p:sp>
      <p:sp>
        <p:nvSpPr>
          <p:cNvPr id="1536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mangled; jagged; torn</a:t>
            </a:r>
          </a:p>
          <a:p>
            <a:r>
              <a:rPr lang="en-US" dirty="0" smtClean="0"/>
              <a:t>the jungle weeds were crushed down and the moss was lacerated;</a:t>
            </a:r>
          </a:p>
        </p:txBody>
      </p:sp>
      <p:pic>
        <p:nvPicPr>
          <p:cNvPr id="4" name="Picture 3" descr="lacerat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2743200"/>
            <a:ext cx="4165600" cy="3462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15. brute</a:t>
            </a:r>
          </a:p>
        </p:txBody>
      </p:sp>
      <p:sp>
        <p:nvSpPr>
          <p:cNvPr id="16387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1. a nonhuman creature; beast.</a:t>
            </a:r>
          </a:p>
          <a:p>
            <a:r>
              <a:rPr lang="en-US" dirty="0" smtClean="0"/>
              <a:t>2. a brutal, insensitive, or </a:t>
            </a:r>
            <a:r>
              <a:rPr lang="en-US" dirty="0" smtClean="0">
                <a:hlinkClick r:id="rId2" action="ppaction://hlinkfile"/>
              </a:rPr>
              <a:t>crude</a:t>
            </a:r>
            <a:r>
              <a:rPr lang="en-US" dirty="0" smtClean="0"/>
              <a:t> person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3. the animal qualities, desires, etc., of humankind: Father felt that rough games brought out the brute in us. </a:t>
            </a:r>
          </a:p>
          <a:p>
            <a:r>
              <a:rPr lang="en-US" dirty="0" smtClean="0"/>
              <a:t>It’s clear that the brute put up a fight. </a:t>
            </a:r>
          </a:p>
        </p:txBody>
      </p:sp>
      <p:pic>
        <p:nvPicPr>
          <p:cNvPr id="4" name="Picture 3" descr="bru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3886200"/>
            <a:ext cx="228803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16. mirage</a:t>
            </a:r>
          </a:p>
        </p:txBody>
      </p:sp>
      <p:sp>
        <p:nvSpPr>
          <p:cNvPr id="1741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 optical phenomenon, especially in the desert or the sea</a:t>
            </a:r>
          </a:p>
          <a:p>
            <a:r>
              <a:rPr lang="en-US" dirty="0" smtClean="0"/>
              <a:t> “Mirage,” thought </a:t>
            </a:r>
            <a:r>
              <a:rPr lang="en-US" dirty="0" err="1" smtClean="0"/>
              <a:t>Rainsford</a:t>
            </a:r>
            <a:r>
              <a:rPr lang="en-US" dirty="0" smtClean="0"/>
              <a:t>. But it was no mirage, he found, when he opened the tall spiked iron gate.</a:t>
            </a:r>
          </a:p>
        </p:txBody>
      </p:sp>
      <p:pic>
        <p:nvPicPr>
          <p:cNvPr id="4" name="Picture 3" descr="mir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429000"/>
            <a:ext cx="3866351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17. leering</a:t>
            </a:r>
          </a:p>
        </p:txBody>
      </p:sp>
      <p:sp>
        <p:nvSpPr>
          <p:cNvPr id="1843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look with a sideways or oblique glance, especially suggestive of lascivious interest or sly and malicious intention: I can't concentrate with you leering at me. </a:t>
            </a:r>
          </a:p>
          <a:p>
            <a:r>
              <a:rPr lang="en-US" dirty="0" smtClean="0"/>
              <a:t>the massive door with a leering gargoyle for a knocker was real enough;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le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371600"/>
            <a:ext cx="3276600" cy="4796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18. gargoyle</a:t>
            </a:r>
          </a:p>
        </p:txBody>
      </p:sp>
      <p:sp>
        <p:nvSpPr>
          <p:cNvPr id="1945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grotesquely carved figure of a human or animal.</a:t>
            </a:r>
          </a:p>
          <a:p>
            <a:r>
              <a:rPr lang="en-US" dirty="0" smtClean="0"/>
              <a:t>the massive door with a leering gargoyle for a knocker was real enough;</a:t>
            </a:r>
          </a:p>
          <a:p>
            <a:endParaRPr lang="en-US" dirty="0"/>
          </a:p>
        </p:txBody>
      </p:sp>
      <p:pic>
        <p:nvPicPr>
          <p:cNvPr id="4" name="Picture 3" descr="gargoy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9718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19. discern</a:t>
            </a:r>
          </a:p>
        </p:txBody>
      </p:sp>
      <p:sp>
        <p:nvSpPr>
          <p:cNvPr id="2048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perceive by the sight or some other sense or by the intellect; see, recognize, or apprehend: They discerned a sail on the horizon. </a:t>
            </a:r>
          </a:p>
          <a:p>
            <a:r>
              <a:rPr lang="en-US" dirty="0" smtClean="0"/>
              <a:t>The first thing </a:t>
            </a:r>
            <a:r>
              <a:rPr lang="en-US" dirty="0" err="1" smtClean="0"/>
              <a:t>Rainsford's</a:t>
            </a:r>
            <a:r>
              <a:rPr lang="en-US" dirty="0" smtClean="0"/>
              <a:t> eyes discerned was the largest man </a:t>
            </a:r>
            <a:r>
              <a:rPr lang="en-US" dirty="0" err="1" smtClean="0"/>
              <a:t>Rainsford</a:t>
            </a:r>
            <a:r>
              <a:rPr lang="en-US" dirty="0" smtClean="0"/>
              <a:t> had ever </a:t>
            </a:r>
            <a:r>
              <a:rPr lang="en-US" dirty="0" smtClean="0"/>
              <a:t>seen.</a:t>
            </a:r>
            <a:endParaRPr lang="en-US" dirty="0" smtClean="0"/>
          </a:p>
        </p:txBody>
      </p:sp>
      <p:pic>
        <p:nvPicPr>
          <p:cNvPr id="4" name="Picture 3" descr="discer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733800"/>
            <a:ext cx="2609851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2. taint</a:t>
            </a:r>
          </a:p>
        </p:txBody>
      </p:sp>
      <p:sp>
        <p:nvSpPr>
          <p:cNvPr id="307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infect, contaminate, corrupt, or spoil</a:t>
            </a:r>
          </a:p>
          <a:p>
            <a:r>
              <a:rPr lang="en-US" dirty="0" smtClean="0"/>
              <a:t>“One superstitious sailor can taint the whole ship’s company with his fear.”</a:t>
            </a:r>
          </a:p>
        </p:txBody>
      </p:sp>
      <p:pic>
        <p:nvPicPr>
          <p:cNvPr id="4" name="Picture 3" descr="ta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1" y="2971801"/>
            <a:ext cx="4953833" cy="3296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20. Disarming (text)</a:t>
            </a:r>
          </a:p>
        </p:txBody>
      </p:sp>
      <p:sp>
        <p:nvSpPr>
          <p:cNvPr id="21507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Removing suspicion or fear; charming</a:t>
            </a:r>
          </a:p>
          <a:p>
            <a:r>
              <a:rPr lang="en-US" dirty="0" smtClean="0"/>
              <a:t> “Don’t be alarmed,” said </a:t>
            </a:r>
            <a:r>
              <a:rPr lang="en-US" dirty="0" err="1" smtClean="0"/>
              <a:t>Rainsford</a:t>
            </a:r>
            <a:r>
              <a:rPr lang="en-US" dirty="0" smtClean="0"/>
              <a:t>, with a smile which he hoped was disarming.</a:t>
            </a:r>
          </a:p>
        </p:txBody>
      </p:sp>
      <p:pic>
        <p:nvPicPr>
          <p:cNvPr id="6" name="Content Placeholder 5" descr="disarm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24425" y="1807369"/>
            <a:ext cx="379095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21. menacing</a:t>
            </a:r>
          </a:p>
        </p:txBody>
      </p:sp>
      <p:sp>
        <p:nvSpPr>
          <p:cNvPr id="2253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something that threatens to cause evil, harm, injury, etc.;</a:t>
            </a:r>
          </a:p>
          <a:p>
            <a:r>
              <a:rPr lang="en-US" dirty="0" smtClean="0"/>
              <a:t> The menacing look in the eyes did not change. </a:t>
            </a:r>
          </a:p>
        </p:txBody>
      </p:sp>
      <p:pic>
        <p:nvPicPr>
          <p:cNvPr id="4" name="Picture 3" descr="menac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3048000"/>
            <a:ext cx="32766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22. aristocrat</a:t>
            </a:r>
          </a:p>
        </p:txBody>
      </p:sp>
      <p:sp>
        <p:nvSpPr>
          <p:cNvPr id="2355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a member of an </a:t>
            </a:r>
            <a:r>
              <a:rPr lang="en-US" b="0" i="0" dirty="0" smtClean="0">
                <a:hlinkClick r:id="rId2" action="ppaction://hlinkfile"/>
              </a:rPr>
              <a:t>aristocracy</a:t>
            </a:r>
            <a:r>
              <a:rPr lang="en-US" dirty="0" smtClean="0"/>
              <a:t>, especially a </a:t>
            </a:r>
            <a:r>
              <a:rPr lang="en-US" dirty="0" smtClean="0">
                <a:hlinkClick r:id="rId3" action="ppaction://hlinkfile"/>
              </a:rPr>
              <a:t>noble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Aristocracy - a class of persons holding exceptional rank and privileges, especially the hereditary nobility.</a:t>
            </a:r>
          </a:p>
          <a:p>
            <a:r>
              <a:rPr lang="en-US" dirty="0" smtClean="0"/>
              <a:t>He had high cheekbones, a sharp-cut nose, a spare, dark face, the face of a man used to giving orders, the face of an aristocrat.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pic>
        <p:nvPicPr>
          <p:cNvPr id="4" name="Picture 3" descr="aristocrat-mensd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0600" y="1447800"/>
            <a:ext cx="381000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23. Cossack (footnote)</a:t>
            </a:r>
          </a:p>
        </p:txBody>
      </p:sp>
      <p:sp>
        <p:nvSpPr>
          <p:cNvPr id="2457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Member of a group from Ukraine, many of whom served as horsemen to the Russian czars and were famous for their fierceness in battle.</a:t>
            </a:r>
          </a:p>
          <a:p>
            <a:r>
              <a:rPr lang="en-US" dirty="0" smtClean="0"/>
              <a:t>“He is a Cossack,”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ossack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447800"/>
            <a:ext cx="3581400" cy="4888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24. feudal</a:t>
            </a:r>
          </a:p>
        </p:txBody>
      </p:sp>
      <p:sp>
        <p:nvSpPr>
          <p:cNvPr id="2560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of or pertaining to the Middle Ages. (476-1453)</a:t>
            </a:r>
          </a:p>
          <a:p>
            <a:r>
              <a:rPr lang="en-US" dirty="0" smtClean="0"/>
              <a:t>There was a medieval magnificence about it; it suggested a baronial hall of feudal times, with its oaken panels, its high ceiling, its vast refectory table where two-score men could sit down to eat. </a:t>
            </a:r>
          </a:p>
          <a:p>
            <a:endParaRPr lang="en-US" dirty="0" smtClean="0"/>
          </a:p>
        </p:txBody>
      </p:sp>
      <p:pic>
        <p:nvPicPr>
          <p:cNvPr id="4" name="Picture 3" descr="feud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3705260"/>
            <a:ext cx="3922082" cy="269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25. Amenities (footnote)</a:t>
            </a:r>
          </a:p>
        </p:txBody>
      </p:sp>
      <p:sp>
        <p:nvSpPr>
          <p:cNvPr id="26627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Comforts and conveniences</a:t>
            </a:r>
          </a:p>
          <a:p>
            <a:r>
              <a:rPr lang="en-US" dirty="0" smtClean="0"/>
              <a:t>“We do our best to preserve the amenities</a:t>
            </a:r>
            <a:r>
              <a:rPr lang="en-US" baseline="30000" dirty="0" smtClean="0"/>
              <a:t>7</a:t>
            </a:r>
            <a:r>
              <a:rPr lang="en-US" dirty="0" smtClean="0"/>
              <a:t> of civilization here</a:t>
            </a:r>
            <a:r>
              <a:rPr lang="en-US" dirty="0" smtClean="0"/>
              <a:t>.”</a:t>
            </a:r>
            <a:endParaRPr lang="en-US" dirty="0" smtClean="0"/>
          </a:p>
        </p:txBody>
      </p:sp>
      <p:pic>
        <p:nvPicPr>
          <p:cNvPr id="4" name="Picture 3" descr="ameni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2590800"/>
            <a:ext cx="3800856" cy="353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26. cavalry</a:t>
            </a:r>
          </a:p>
        </p:txBody>
      </p:sp>
      <p:sp>
        <p:nvSpPr>
          <p:cNvPr id="2765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part of a military </a:t>
            </a:r>
            <a:r>
              <a:rPr lang="en-US" dirty="0" smtClean="0">
                <a:hlinkClick r:id="rId2" action="ppaction://hlinkfile"/>
              </a:rPr>
              <a:t>force</a:t>
            </a:r>
            <a:r>
              <a:rPr lang="en-US" dirty="0" smtClean="0"/>
              <a:t> composed of troops that serve on horseback.</a:t>
            </a:r>
          </a:p>
          <a:p>
            <a:r>
              <a:rPr lang="en-US" dirty="0" smtClean="0"/>
              <a:t>I went into the army—it was expected of noblemen’s sons—and for a time commanded a division of Cossack cavalry, but my real interest was always the hunt.</a:t>
            </a:r>
          </a:p>
        </p:txBody>
      </p:sp>
      <p:pic>
        <p:nvPicPr>
          <p:cNvPr id="4" name="Picture 3" descr="cavalr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0" y="3733800"/>
            <a:ext cx="2971800" cy="2796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27. Debacle (footnote)</a:t>
            </a:r>
          </a:p>
        </p:txBody>
      </p:sp>
      <p:sp>
        <p:nvSpPr>
          <p:cNvPr id="2867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Sudden downfall.  </a:t>
            </a:r>
            <a:r>
              <a:rPr lang="en-US" dirty="0" err="1" smtClean="0"/>
              <a:t>Zaroff</a:t>
            </a:r>
            <a:r>
              <a:rPr lang="en-US" dirty="0" smtClean="0"/>
              <a:t> is referring to the Russian Revolution of 1917, in which the czar and his government were overthrown.</a:t>
            </a:r>
          </a:p>
          <a:p>
            <a:r>
              <a:rPr lang="en-US" dirty="0" smtClean="0"/>
              <a:t>  “After the debacle</a:t>
            </a:r>
            <a:r>
              <a:rPr lang="en-US" baseline="30000" dirty="0" smtClean="0"/>
              <a:t>10</a:t>
            </a:r>
            <a:r>
              <a:rPr lang="en-US" dirty="0" smtClean="0"/>
              <a:t> in Russia I left the country, for it was imprudent for an officer of the czar to stay there.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debac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371600"/>
            <a:ext cx="4052456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28. Imprudent (text)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Unwise, foolish</a:t>
            </a:r>
          </a:p>
          <a:p>
            <a:r>
              <a:rPr lang="en-US" dirty="0" smtClean="0"/>
              <a:t>  “After the debacle</a:t>
            </a:r>
            <a:r>
              <a:rPr lang="en-US" baseline="30000" dirty="0" smtClean="0"/>
              <a:t>10</a:t>
            </a:r>
            <a:r>
              <a:rPr lang="en-US" dirty="0" smtClean="0"/>
              <a:t> in Russia I left the country, for it was imprudent for an officer of the czar to stay there.</a:t>
            </a:r>
          </a:p>
        </p:txBody>
      </p:sp>
      <p:pic>
        <p:nvPicPr>
          <p:cNvPr id="4" name="Picture 3" descr="imprud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0" y="2895600"/>
            <a:ext cx="3733800" cy="3105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29. czar</a:t>
            </a:r>
          </a:p>
        </p:txBody>
      </p:sp>
      <p:sp>
        <p:nvSpPr>
          <p:cNvPr id="3072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an emperor or king.</a:t>
            </a:r>
          </a:p>
          <a:p>
            <a:r>
              <a:rPr lang="en-US" dirty="0" smtClean="0"/>
              <a:t>“After the debacle</a:t>
            </a:r>
            <a:r>
              <a:rPr lang="en-US" baseline="30000" dirty="0" smtClean="0"/>
              <a:t>10</a:t>
            </a:r>
            <a:r>
              <a:rPr lang="en-US" dirty="0" smtClean="0"/>
              <a:t> in Russia I left the country, for it was imprudent for an officer of the czar to stay there.</a:t>
            </a:r>
          </a:p>
        </p:txBody>
      </p:sp>
      <p:pic>
        <p:nvPicPr>
          <p:cNvPr id="4" name="Picture 3" descr="cz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2971800"/>
            <a:ext cx="2667000" cy="34636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3. tangible</a:t>
            </a:r>
          </a:p>
        </p:txBody>
      </p:sp>
      <p:sp>
        <p:nvSpPr>
          <p:cNvPr id="409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real or actual, rather than imaginary or visionary: the tangible benefits of sunshine.</a:t>
            </a:r>
          </a:p>
          <a:p>
            <a:r>
              <a:rPr lang="en-US" dirty="0" smtClean="0"/>
              <a:t>Sometimes I think evil is a tangible thing—with wavelengths, just as sound and light have.</a:t>
            </a:r>
          </a:p>
        </p:txBody>
      </p:sp>
      <p:pic>
        <p:nvPicPr>
          <p:cNvPr id="4" name="Picture 3" descr="tangi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352801"/>
            <a:ext cx="4992141" cy="3322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30. cunning</a:t>
            </a:r>
          </a:p>
        </p:txBody>
      </p:sp>
      <p:sp>
        <p:nvSpPr>
          <p:cNvPr id="31747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skill employed in a shrewd or sly manner, as in deceiving; craftiness;</a:t>
            </a:r>
          </a:p>
          <a:p>
            <a:r>
              <a:rPr lang="en-US" dirty="0" smtClean="0"/>
              <a:t>As soon as I recovered I started for the Amazon to hunt jaguars, for I had heard they were unusually cunning.</a:t>
            </a:r>
          </a:p>
        </p:txBody>
      </p:sp>
      <p:pic>
        <p:nvPicPr>
          <p:cNvPr id="4" name="Picture 3" descr="cunn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3352800"/>
            <a:ext cx="4267200" cy="2830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31. proposition</a:t>
            </a:r>
          </a:p>
        </p:txBody>
      </p:sp>
      <p:sp>
        <p:nvSpPr>
          <p:cNvPr id="3277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act of offering or suggesting something to be considered, accepted, adopted, or done.</a:t>
            </a:r>
          </a:p>
          <a:p>
            <a:r>
              <a:rPr lang="en-US" dirty="0" smtClean="0"/>
              <a:t>Simply this: Hunting had ceased to be what you call a sporting proposition.</a:t>
            </a:r>
          </a:p>
        </p:txBody>
      </p:sp>
      <p:pic>
        <p:nvPicPr>
          <p:cNvPr id="4" name="Picture 3" descr="ProposalBW_siz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505200"/>
            <a:ext cx="4337978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32. boast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speak with exaggeration and excessive pride, especially about oneself.</a:t>
            </a:r>
          </a:p>
          <a:p>
            <a:r>
              <a:rPr lang="en-US" dirty="0" smtClean="0"/>
              <a:t>That is no boast.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boa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600200"/>
            <a:ext cx="41052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33. grisly</a:t>
            </a:r>
          </a:p>
        </p:txBody>
      </p:sp>
      <p:sp>
        <p:nvSpPr>
          <p:cNvPr id="3481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causing a shudder or feeling of horror; horrible; gruesome: a grisly murder.</a:t>
            </a:r>
          </a:p>
          <a:p>
            <a:r>
              <a:rPr lang="en-US" dirty="0" smtClean="0"/>
              <a:t>This is a grisly joke.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ris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371600"/>
            <a:ext cx="282892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34. condone</a:t>
            </a:r>
          </a:p>
        </p:txBody>
      </p:sp>
      <p:sp>
        <p:nvSpPr>
          <p:cNvPr id="35843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1. to disregard or overlook (something illegal, objectionable, or the like).</a:t>
            </a:r>
          </a:p>
          <a:p>
            <a:r>
              <a:rPr lang="en-US" dirty="0" smtClean="0"/>
              <a:t>2. to give tacit approval to: By his silence, he seemed to condone their behavior. </a:t>
            </a:r>
          </a:p>
          <a:p>
            <a:r>
              <a:rPr lang="en-US" dirty="0" smtClean="0"/>
              <a:t>3. to pardon or forgive (an offense); excuse.</a:t>
            </a:r>
          </a:p>
          <a:p>
            <a:r>
              <a:rPr lang="en-US" dirty="0" smtClean="0"/>
              <a:t>  “Did not make me condone coldblooded murder,” finished </a:t>
            </a:r>
            <a:r>
              <a:rPr lang="en-US" dirty="0" err="1" smtClean="0"/>
              <a:t>Rainsford</a:t>
            </a:r>
            <a:r>
              <a:rPr lang="en-US" dirty="0" smtClean="0"/>
              <a:t> stiffly.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en-US"/>
          </a:p>
        </p:txBody>
      </p:sp>
      <p:pic>
        <p:nvPicPr>
          <p:cNvPr id="4" name="Picture 3" descr="condo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81600" y="1676400"/>
            <a:ext cx="3143251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35. droll</a:t>
            </a:r>
          </a:p>
        </p:txBody>
      </p:sp>
      <p:sp>
        <p:nvSpPr>
          <p:cNvPr id="36867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amusing in an odd way</a:t>
            </a:r>
          </a:p>
          <a:p>
            <a:r>
              <a:rPr lang="en-US" dirty="0" smtClean="0"/>
              <a:t>“How extraordinarily droll you are!” he said.</a:t>
            </a:r>
          </a:p>
        </p:txBody>
      </p:sp>
      <p:pic>
        <p:nvPicPr>
          <p:cNvPr id="4" name="Picture 3" descr="dro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590800"/>
            <a:ext cx="3584171" cy="3747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36. Scruples (footnote)</a:t>
            </a:r>
          </a:p>
        </p:txBody>
      </p:sp>
      <p:sp>
        <p:nvSpPr>
          <p:cNvPr id="3789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Feelings of doubt or guilt about a suggested action</a:t>
            </a:r>
          </a:p>
          <a:p>
            <a:r>
              <a:rPr lang="en-US" dirty="0" smtClean="0"/>
              <a:t>But I think I can show you that your scruples</a:t>
            </a:r>
            <a:r>
              <a:rPr lang="en-US" baseline="30000" dirty="0" smtClean="0"/>
              <a:t>11</a:t>
            </a:r>
            <a:r>
              <a:rPr lang="en-US" dirty="0" smtClean="0"/>
              <a:t> are quite ill-founded.”</a:t>
            </a:r>
          </a:p>
        </p:txBody>
      </p:sp>
      <p:pic>
        <p:nvPicPr>
          <p:cNvPr id="4" name="Picture 3" descr="scrupl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1400" y="2590799"/>
            <a:ext cx="3810000" cy="3809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37. barbarous</a:t>
            </a:r>
          </a:p>
        </p:txBody>
      </p:sp>
      <p:sp>
        <p:nvSpPr>
          <p:cNvPr id="3891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uncivilized; wild; savage; </a:t>
            </a:r>
            <a:r>
              <a:rPr lang="en-US" dirty="0" smtClean="0">
                <a:hlinkClick r:id="rId2" action="ppaction://hlinkfile"/>
              </a:rPr>
              <a:t>crude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That would be barbarous.</a:t>
            </a:r>
          </a:p>
          <a:p>
            <a:endParaRPr lang="en-US" dirty="0" smtClean="0"/>
          </a:p>
        </p:txBody>
      </p:sp>
      <p:pic>
        <p:nvPicPr>
          <p:cNvPr id="4" name="Picture 3" descr="Civilized3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133600"/>
            <a:ext cx="3333751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38. Invariably (text)</a:t>
            </a:r>
          </a:p>
        </p:txBody>
      </p:sp>
      <p:sp>
        <p:nvSpPr>
          <p:cNvPr id="3993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Without exception</a:t>
            </a:r>
          </a:p>
          <a:p>
            <a:r>
              <a:rPr lang="en-US" dirty="0" smtClean="0"/>
              <a:t>not </a:t>
            </a:r>
            <a:r>
              <a:rPr lang="en-US" b="0" i="0" dirty="0" smtClean="0">
                <a:hlinkClick r:id="rId2" action="ppaction://hlinkfile"/>
              </a:rPr>
              <a:t>variable</a:t>
            </a:r>
            <a:r>
              <a:rPr lang="en-US" dirty="0" smtClean="0"/>
              <a:t>; not changing or capable of being changed; static or constant.</a:t>
            </a:r>
          </a:p>
          <a:p>
            <a:r>
              <a:rPr lang="en-US" dirty="0" smtClean="0"/>
              <a:t>Invariably, Mr. </a:t>
            </a:r>
            <a:r>
              <a:rPr lang="en-US" dirty="0" err="1" smtClean="0"/>
              <a:t>Rainsford</a:t>
            </a:r>
            <a:r>
              <a:rPr lang="en-US" dirty="0" smtClean="0"/>
              <a:t>, invariably they choose the hunt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larm-clo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29200" y="1600200"/>
            <a:ext cx="3371851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39. hastily</a:t>
            </a:r>
          </a:p>
        </p:txBody>
      </p:sp>
      <p:sp>
        <p:nvSpPr>
          <p:cNvPr id="4096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moving or acting with </a:t>
            </a:r>
            <a:r>
              <a:rPr lang="en-US" b="0" i="0" dirty="0" smtClean="0">
                <a:hlinkClick r:id="rId2" action="ppaction://hlinkfile"/>
              </a:rPr>
              <a:t>haste</a:t>
            </a:r>
            <a:r>
              <a:rPr lang="en-US" dirty="0" smtClean="0"/>
              <a:t>; speedy; quick; hurried.</a:t>
            </a:r>
          </a:p>
          <a:p>
            <a:r>
              <a:rPr lang="en-US" dirty="0" smtClean="0"/>
              <a:t>Then he added, hastily…</a:t>
            </a:r>
          </a:p>
        </p:txBody>
      </p:sp>
      <p:pic>
        <p:nvPicPr>
          <p:cNvPr id="4" name="Picture 3" descr="haste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2590800"/>
            <a:ext cx="6403332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4. indolently</a:t>
            </a:r>
          </a:p>
        </p:txBody>
      </p:sp>
      <p:sp>
        <p:nvSpPr>
          <p:cNvPr id="5123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having or showing a </a:t>
            </a:r>
            <a:r>
              <a:rPr lang="en-US" dirty="0" err="1" smtClean="0">
                <a:hlinkClick r:id="rId2" action="ppaction://hlinkfile"/>
              </a:rPr>
              <a:t>disposition</a:t>
            </a:r>
            <a:r>
              <a:rPr lang="en-US" dirty="0" err="1" smtClean="0"/>
              <a:t>to</a:t>
            </a:r>
            <a:r>
              <a:rPr lang="en-US" dirty="0" smtClean="0"/>
              <a:t> avoid exertion; slothful: an indolent person.</a:t>
            </a:r>
          </a:p>
          <a:p>
            <a:r>
              <a:rPr lang="en-US" dirty="0" smtClean="0"/>
              <a:t>slow, inactive, sluggish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Rainsford</a:t>
            </a:r>
            <a:r>
              <a:rPr lang="en-US" dirty="0" smtClean="0"/>
              <a:t>, reclining in a steamer chair, indolently puffed on his favorite brier.</a:t>
            </a:r>
          </a:p>
          <a:p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4" name="Picture 3" descr="indolent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371600"/>
            <a:ext cx="2895600" cy="386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40. grotesque</a:t>
            </a:r>
          </a:p>
        </p:txBody>
      </p:sp>
      <p:sp>
        <p:nvSpPr>
          <p:cNvPr id="41987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odd or unnatural in shape, appearance, or character; fantastically ugly or absurd; bizarre.</a:t>
            </a:r>
          </a:p>
          <a:p>
            <a:r>
              <a:rPr lang="en-US" dirty="0" smtClean="0"/>
              <a:t>The lights from the windows sent a flickering illumination that made grotesque patterns on the courtyard below,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otesque_Prof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600201"/>
            <a:ext cx="2971800" cy="4639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41. Solicitously (footnote)</a:t>
            </a:r>
          </a:p>
        </p:txBody>
      </p:sp>
      <p:sp>
        <p:nvSpPr>
          <p:cNvPr id="4301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 a concerned manner</a:t>
            </a:r>
          </a:p>
          <a:p>
            <a:r>
              <a:rPr lang="en-US" dirty="0" smtClean="0"/>
              <a:t>“Ah, indeed?” the general inquired solicitously.</a:t>
            </a:r>
            <a:r>
              <a:rPr lang="en-US" u="sng" baseline="30000" dirty="0" smtClean="0"/>
              <a:t>15</a:t>
            </a:r>
            <a:endParaRPr lang="en-US" dirty="0" smtClean="0"/>
          </a:p>
        </p:txBody>
      </p:sp>
      <p:pic>
        <p:nvPicPr>
          <p:cNvPr id="4" name="Picture 3" descr="concerned_cou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667000"/>
            <a:ext cx="572452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42. Opiate (footnote)</a:t>
            </a:r>
          </a:p>
        </p:txBody>
      </p:sp>
      <p:sp>
        <p:nvSpPr>
          <p:cNvPr id="4403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Anything that tends to soothe or calm someone.  An opiate may also be a medicine containing opium or a drug used to relieve pain.</a:t>
            </a:r>
          </a:p>
          <a:p>
            <a:r>
              <a:rPr lang="en-US" dirty="0" smtClean="0"/>
              <a:t>The bed was good and the pajamas of the softest silk, and he was tired in every fiber of his being, but nevertheless </a:t>
            </a:r>
            <a:r>
              <a:rPr lang="en-US" dirty="0" err="1" smtClean="0"/>
              <a:t>Rainsford</a:t>
            </a:r>
            <a:r>
              <a:rPr lang="en-US" dirty="0" smtClean="0"/>
              <a:t> could not quiet his brain with the opiate</a:t>
            </a:r>
            <a:r>
              <a:rPr lang="en-US" baseline="30000" dirty="0" smtClean="0"/>
              <a:t>16</a:t>
            </a:r>
            <a:r>
              <a:rPr lang="en-US" dirty="0" smtClean="0"/>
              <a:t> of sleep.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en-US"/>
          </a:p>
        </p:txBody>
      </p:sp>
      <p:pic>
        <p:nvPicPr>
          <p:cNvPr id="4" name="Picture 3" descr="opi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1676400"/>
            <a:ext cx="4268011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43. stealthy</a:t>
            </a:r>
          </a:p>
        </p:txBody>
      </p:sp>
      <p:sp>
        <p:nvSpPr>
          <p:cNvPr id="45059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characterized by great caution</a:t>
            </a:r>
          </a:p>
          <a:p>
            <a:r>
              <a:rPr lang="en-US" dirty="0" smtClean="0"/>
              <a:t>Once he thought he heard stealthy steps in the corridor outside his room.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tealth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62600" y="1295400"/>
            <a:ext cx="3048000" cy="50089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44. venerable</a:t>
            </a:r>
          </a:p>
        </p:txBody>
      </p:sp>
      <p:sp>
        <p:nvSpPr>
          <p:cNvPr id="46083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extremely old or obsolete; ancient: a venerable automobile. </a:t>
            </a:r>
          </a:p>
          <a:p>
            <a:r>
              <a:rPr lang="en-US" dirty="0" smtClean="0"/>
              <a:t>He filled </a:t>
            </a:r>
            <a:r>
              <a:rPr lang="en-US" dirty="0" err="1" smtClean="0"/>
              <a:t>Rainsford’s</a:t>
            </a:r>
            <a:r>
              <a:rPr lang="en-US" dirty="0" smtClean="0"/>
              <a:t> glass with venerable Chablis from a dusty bottle.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w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1600200"/>
            <a:ext cx="399952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45. Diverting (footnote)</a:t>
            </a:r>
          </a:p>
        </p:txBody>
      </p:sp>
      <p:sp>
        <p:nvSpPr>
          <p:cNvPr id="47107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Amusing</a:t>
            </a:r>
          </a:p>
          <a:p>
            <a:r>
              <a:rPr lang="en-US" dirty="0" smtClean="0"/>
              <a:t>But may I not venture to suggest that you will find my idea of sport more diverting</a:t>
            </a:r>
            <a:r>
              <a:rPr lang="en-US" baseline="30000" dirty="0" smtClean="0"/>
              <a:t>17</a:t>
            </a:r>
            <a:r>
              <a:rPr lang="en-US" dirty="0" smtClean="0"/>
              <a:t> than Ivan’s?”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Funny_Monkey_Fa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524001"/>
            <a:ext cx="3937475" cy="4581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46. stamina</a:t>
            </a:r>
          </a:p>
        </p:txBody>
      </p:sp>
      <p:sp>
        <p:nvSpPr>
          <p:cNvPr id="4813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Strength of physical </a:t>
            </a:r>
            <a:r>
              <a:rPr lang="en-US" dirty="0" err="1" smtClean="0"/>
              <a:t>consitution</a:t>
            </a:r>
            <a:r>
              <a:rPr lang="en-US" dirty="0" smtClean="0"/>
              <a:t>, power to endure physical fatigue</a:t>
            </a:r>
          </a:p>
          <a:p>
            <a:r>
              <a:rPr lang="en-US" dirty="0" smtClean="0"/>
              <a:t>Your strength and stamina against mine.</a:t>
            </a:r>
          </a:p>
        </p:txBody>
      </p:sp>
      <p:pic>
        <p:nvPicPr>
          <p:cNvPr id="4" name="Picture 3" descr="stam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4600" y="2895600"/>
            <a:ext cx="32766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47. futile</a:t>
            </a:r>
          </a:p>
        </p:txBody>
      </p:sp>
      <p:sp>
        <p:nvSpPr>
          <p:cNvPr id="49155" name="Content Placeholder 4"/>
          <p:cNvSpPr>
            <a:spLocks noGrp="1"/>
          </p:cNvSpPr>
          <p:nvPr>
            <p:ph sz="quarter" idx="1"/>
          </p:nvPr>
        </p:nvSpPr>
        <p:spPr>
          <a:xfrm>
            <a:off x="457200" y="1143001"/>
            <a:ext cx="8229600" cy="4983163"/>
          </a:xfrm>
        </p:spPr>
        <p:txBody>
          <a:bodyPr/>
          <a:lstStyle/>
          <a:p>
            <a:r>
              <a:rPr lang="en-US" dirty="0" smtClean="0"/>
              <a:t>incapable of producing any result; ineffective; useless; not successful: Attempting to force-feed the sick horse was futile. </a:t>
            </a:r>
          </a:p>
          <a:p>
            <a:r>
              <a:rPr lang="en-US" dirty="0" smtClean="0"/>
              <a:t>He saw that straight flight was futile;</a:t>
            </a:r>
          </a:p>
        </p:txBody>
      </p:sp>
      <p:pic>
        <p:nvPicPr>
          <p:cNvPr id="4" name="Picture 3" descr="fut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2895600"/>
            <a:ext cx="4876800" cy="3730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48. imperative</a:t>
            </a:r>
          </a:p>
        </p:txBody>
      </p:sp>
      <p:sp>
        <p:nvSpPr>
          <p:cNvPr id="5017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absolutely necessary or required; unavoidable: It is imperative that we leave. </a:t>
            </a:r>
          </a:p>
          <a:p>
            <a:r>
              <a:rPr lang="en-US" dirty="0" smtClean="0"/>
              <a:t>His need for rest was imperative and he thought:</a:t>
            </a:r>
          </a:p>
        </p:txBody>
      </p:sp>
      <p:pic>
        <p:nvPicPr>
          <p:cNvPr id="4" name="Picture 3" descr="Imperative-274x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2936761"/>
            <a:ext cx="3581400" cy="3921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e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733800"/>
            <a:ext cx="4749800" cy="3391357"/>
          </a:xfrm>
          <a:prstGeom prst="rect">
            <a:avLst/>
          </a:prstGeom>
        </p:spPr>
      </p:pic>
      <p:sp>
        <p:nvSpPr>
          <p:cNvPr id="5120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49. zealous</a:t>
            </a:r>
          </a:p>
        </p:txBody>
      </p:sp>
      <p:sp>
        <p:nvSpPr>
          <p:cNvPr id="51203" name="Content Placeholder 4"/>
          <p:cNvSpPr>
            <a:spLocks noGrp="1"/>
          </p:cNvSpPr>
          <p:nvPr>
            <p:ph sz="quarter" idx="1"/>
          </p:nvPr>
        </p:nvSpPr>
        <p:spPr>
          <a:xfrm>
            <a:off x="301752" y="1219200"/>
            <a:ext cx="8503920" cy="4879848"/>
          </a:xfrm>
        </p:spPr>
        <p:txBody>
          <a:bodyPr>
            <a:normAutofit/>
          </a:bodyPr>
          <a:lstStyle/>
          <a:p>
            <a:r>
              <a:rPr lang="en-US" dirty="0" smtClean="0"/>
              <a:t>full of, characterized by, or due to </a:t>
            </a:r>
            <a:r>
              <a:rPr lang="en-US" dirty="0" smtClean="0">
                <a:hlinkClick r:id="rId3" action="ppaction://hlinkfile"/>
              </a:rPr>
              <a:t>zeal</a:t>
            </a:r>
            <a:r>
              <a:rPr lang="en-US" dirty="0" smtClean="0"/>
              <a:t>; ardently active, devoted, or diligent.</a:t>
            </a:r>
          </a:p>
          <a:p>
            <a:r>
              <a:rPr lang="en-US" dirty="0" smtClean="0"/>
              <a:t>Zeal - fervor for a person, cause, or </a:t>
            </a:r>
            <a:r>
              <a:rPr lang="en-US" dirty="0" smtClean="0">
                <a:hlinkClick r:id="rId4" action="ppaction://hlinkfile"/>
              </a:rPr>
              <a:t>object</a:t>
            </a:r>
            <a:r>
              <a:rPr lang="en-US" dirty="0" smtClean="0"/>
              <a:t>; eager desire or endeavor; </a:t>
            </a:r>
          </a:p>
          <a:p>
            <a:r>
              <a:rPr lang="en-US" dirty="0" smtClean="0"/>
              <a:t>Even so zealous a hunter as General </a:t>
            </a:r>
            <a:r>
              <a:rPr lang="en-US" dirty="0" err="1" smtClean="0"/>
              <a:t>Zaroff</a:t>
            </a:r>
            <a:r>
              <a:rPr lang="en-US" dirty="0" smtClean="0"/>
              <a:t> could not trace him there, he told himself;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i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1371600"/>
            <a:ext cx="3124200" cy="4686300"/>
          </a:xfrm>
          <a:prstGeom prst="rect">
            <a:avLst/>
          </a:prstGeom>
        </p:spPr>
      </p:pic>
      <p:sp>
        <p:nvSpPr>
          <p:cNvPr id="614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brier</a:t>
            </a:r>
          </a:p>
        </p:txBody>
      </p:sp>
      <p:sp>
        <p:nvSpPr>
          <p:cNvPr id="6147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Tobacco pipe made from the root of a brier bush</a:t>
            </a:r>
          </a:p>
          <a:p>
            <a:r>
              <a:rPr lang="en-US" dirty="0" err="1" smtClean="0"/>
              <a:t>Rainsford</a:t>
            </a:r>
            <a:r>
              <a:rPr lang="en-US" dirty="0" smtClean="0"/>
              <a:t>, reclining in a steamer chair, indolently puffed on his favorite brier.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3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50. pungent</a:t>
            </a:r>
          </a:p>
        </p:txBody>
      </p:sp>
      <p:sp>
        <p:nvSpPr>
          <p:cNvPr id="52227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sharply affecting the organs of taste or smell, as if by a penetrating power; biting; acrid.</a:t>
            </a:r>
          </a:p>
          <a:p>
            <a:r>
              <a:rPr lang="en-US" dirty="0" smtClean="0"/>
              <a:t>Its pungent </a:t>
            </a:r>
            <a:r>
              <a:rPr lang="en-US" dirty="0" err="1" smtClean="0"/>
              <a:t>incenselike</a:t>
            </a:r>
            <a:r>
              <a:rPr lang="en-US" dirty="0" smtClean="0"/>
              <a:t> smoke floated up to </a:t>
            </a:r>
            <a:r>
              <a:rPr lang="en-US" dirty="0" err="1" smtClean="0"/>
              <a:t>Rainsford’s</a:t>
            </a:r>
            <a:r>
              <a:rPr lang="en-US" dirty="0" smtClean="0"/>
              <a:t> nostrils.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pung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600201"/>
            <a:ext cx="3454400" cy="35129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51. </a:t>
            </a:r>
            <a:r>
              <a:rPr lang="en-US" sz="5400" dirty="0" smtClean="0"/>
              <a:t>uncanny</a:t>
            </a:r>
          </a:p>
        </p:txBody>
      </p:sp>
      <p:sp>
        <p:nvSpPr>
          <p:cNvPr id="53251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 smtClean="0"/>
              <a:t>having or seeming to have a supernatural or inexplicable basis; beyond the ordinary or normal; extraordinary: uncanny accuracy; an uncanny knack of foreseeing trouble. </a:t>
            </a:r>
          </a:p>
          <a:p>
            <a:r>
              <a:rPr lang="en-US" sz="2800" dirty="0" smtClean="0"/>
              <a:t>mysterious; arousing superstitious </a:t>
            </a:r>
            <a:r>
              <a:rPr lang="en-US" sz="2800" dirty="0" err="1" smtClean="0">
                <a:hlinkClick r:id="rId2" action="ppaction://hlinkfile"/>
              </a:rPr>
              <a:t>fear</a:t>
            </a:r>
            <a:r>
              <a:rPr lang="en-US" sz="2800" dirty="0" err="1" smtClean="0"/>
              <a:t>or</a:t>
            </a:r>
            <a:r>
              <a:rPr lang="en-US" sz="2800" dirty="0" smtClean="0"/>
              <a:t> dread; uncomfortably strange: Uncanny sounds filled the house. </a:t>
            </a:r>
          </a:p>
          <a:p>
            <a:r>
              <a:rPr lang="en-US" sz="2800" dirty="0" smtClean="0"/>
              <a:t>He must have uncanny powers.</a:t>
            </a:r>
          </a:p>
          <a:p>
            <a:endParaRPr 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endParaRPr lang="en-US"/>
          </a:p>
        </p:txBody>
      </p:sp>
      <p:pic>
        <p:nvPicPr>
          <p:cNvPr id="4" name="Picture 3" descr="uncanny_x-men_360@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3276600" cy="5093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52. precariously</a:t>
            </a:r>
          </a:p>
        </p:txBody>
      </p:sp>
      <p:sp>
        <p:nvSpPr>
          <p:cNvPr id="5427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dependent on circumstances beyond one's </a:t>
            </a:r>
            <a:r>
              <a:rPr lang="en-US" dirty="0" smtClean="0">
                <a:hlinkClick r:id="rId2" action="ppaction://hlinkfile"/>
              </a:rPr>
              <a:t>control</a:t>
            </a:r>
            <a:r>
              <a:rPr lang="en-US" dirty="0" smtClean="0"/>
              <a:t>; uncertain; unstable; insecure: a precarious livelihood. </a:t>
            </a:r>
          </a:p>
          <a:p>
            <a:r>
              <a:rPr lang="en-US" dirty="0" smtClean="0"/>
              <a:t>Three hundred yards from his hiding place he stopped where a huge dead tree leaned precariously on a smaller living one.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pic>
        <p:nvPicPr>
          <p:cNvPr id="4" name="Picture 3" descr="precariousl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371600"/>
            <a:ext cx="3429000" cy="51474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53. savagely</a:t>
            </a:r>
          </a:p>
        </p:txBody>
      </p:sp>
      <p:sp>
        <p:nvSpPr>
          <p:cNvPr id="5529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fierce, ferocious, or cruel; untamed: savage beasts. </a:t>
            </a:r>
          </a:p>
          <a:p>
            <a:r>
              <a:rPr lang="en-US" dirty="0" smtClean="0"/>
              <a:t>Insects bit him savagely.</a:t>
            </a:r>
          </a:p>
        </p:txBody>
      </p:sp>
      <p:pic>
        <p:nvPicPr>
          <p:cNvPr id="4" name="Picture 3" descr="savage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2514600"/>
            <a:ext cx="4857751" cy="3408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54. placid</a:t>
            </a:r>
          </a:p>
        </p:txBody>
      </p:sp>
      <p:sp>
        <p:nvSpPr>
          <p:cNvPr id="5632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pleasantly calm or peaceful; unruffled; tranquil; serenely quiet or undisturbed: placid waters. </a:t>
            </a:r>
          </a:p>
          <a:p>
            <a:r>
              <a:rPr lang="en-US" dirty="0" smtClean="0"/>
              <a:t>That had been a placid pastime compared to his digging now. </a:t>
            </a:r>
          </a:p>
        </p:txBody>
      </p:sp>
      <p:pic>
        <p:nvPicPr>
          <p:cNvPr id="4" name="Picture 3" descr="placi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048000"/>
            <a:ext cx="41148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55. pursuer</a:t>
            </a:r>
          </a:p>
        </p:txBody>
      </p:sp>
      <p:sp>
        <p:nvSpPr>
          <p:cNvPr id="57347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person or thing that follow in order to overtake, capture, kill, etc.; chase.</a:t>
            </a:r>
          </a:p>
          <a:p>
            <a:r>
              <a:rPr lang="en-US" dirty="0" smtClean="0"/>
              <a:t>He knew his pursuer was coming.</a:t>
            </a:r>
          </a:p>
          <a:p>
            <a:endParaRPr lang="en-US" dirty="0" smtClean="0"/>
          </a:p>
        </p:txBody>
      </p:sp>
      <p:pic>
        <p:nvPicPr>
          <p:cNvPr id="4" name="Picture 3" descr="pursu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7400" y="3048000"/>
            <a:ext cx="4286251" cy="2905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56. concealment</a:t>
            </a:r>
          </a:p>
        </p:txBody>
      </p:sp>
      <p:sp>
        <p:nvSpPr>
          <p:cNvPr id="5837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act of hiding</a:t>
            </a:r>
          </a:p>
          <a:p>
            <a:r>
              <a:rPr lang="en-US" dirty="0" smtClean="0"/>
              <a:t>He leapt from his place of concealment.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 descr="concealmen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65600" y="3124200"/>
            <a:ext cx="4470400" cy="3352800"/>
          </a:xfrm>
          <a:prstGeom prst="rect">
            <a:avLst/>
          </a:prstGeom>
        </p:spPr>
      </p:pic>
      <p:pic>
        <p:nvPicPr>
          <p:cNvPr id="5" name="Picture 4" descr="concealment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1" y="2743200"/>
            <a:ext cx="3333751" cy="3810000"/>
          </a:xfrm>
          <a:prstGeom prst="rect">
            <a:avLst/>
          </a:prstGeom>
        </p:spPr>
      </p:pic>
      <p:pic>
        <p:nvPicPr>
          <p:cNvPr id="6" name="Picture 5" descr="concealment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67600" y="228601"/>
            <a:ext cx="1676400" cy="257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57. wavering</a:t>
            </a:r>
          </a:p>
        </p:txBody>
      </p:sp>
      <p:sp>
        <p:nvSpPr>
          <p:cNvPr id="5939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sway to and fro; flutter: Foliage wavers in the breeze.</a:t>
            </a:r>
          </a:p>
          <a:p>
            <a:r>
              <a:rPr lang="en-US" dirty="0" smtClean="0"/>
              <a:t>It was a distant sound, faint and wavering, but he knew it.</a:t>
            </a:r>
          </a:p>
        </p:txBody>
      </p:sp>
      <p:pic>
        <p:nvPicPr>
          <p:cNvPr id="4" name="Picture 3" descr="wa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3048000"/>
            <a:ext cx="42672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58. inevitable</a:t>
            </a:r>
          </a:p>
        </p:txBody>
      </p:sp>
      <p:sp>
        <p:nvSpPr>
          <p:cNvPr id="60419" name="Content Placeholder 4"/>
          <p:cNvSpPr>
            <a:spLocks noGrp="1"/>
          </p:cNvSpPr>
          <p:nvPr>
            <p:ph sz="quarter" idx="1"/>
          </p:nvPr>
        </p:nvSpPr>
        <p:spPr>
          <a:xfrm>
            <a:off x="301752" y="1371600"/>
            <a:ext cx="8503920" cy="4727448"/>
          </a:xfrm>
        </p:spPr>
        <p:txBody>
          <a:bodyPr/>
          <a:lstStyle/>
          <a:p>
            <a:r>
              <a:rPr lang="en-US" dirty="0" smtClean="0"/>
              <a:t>unable to be avoided, evaded, or escaped; certain; necessary: an inevitable conclusion. </a:t>
            </a:r>
          </a:p>
          <a:p>
            <a:r>
              <a:rPr lang="en-US" dirty="0" smtClean="0"/>
              <a:t>That was postponing the inevitable.</a:t>
            </a:r>
          </a:p>
          <a:p>
            <a:endParaRPr lang="en-US" dirty="0" smtClean="0"/>
          </a:p>
        </p:txBody>
      </p:sp>
      <p:pic>
        <p:nvPicPr>
          <p:cNvPr id="4" name="Picture 3" descr="inevita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2753360"/>
            <a:ext cx="5130800" cy="410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59. sapling</a:t>
            </a:r>
          </a:p>
        </p:txBody>
      </p:sp>
      <p:sp>
        <p:nvSpPr>
          <p:cNvPr id="61443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young tree;</a:t>
            </a:r>
          </a:p>
          <a:p>
            <a:r>
              <a:rPr lang="en-US" dirty="0" smtClean="0"/>
              <a:t>He caught hold of a springy young sapling.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apl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524000"/>
            <a:ext cx="3352800" cy="49794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6. mystified</a:t>
            </a:r>
          </a:p>
        </p:txBody>
      </p:sp>
      <p:sp>
        <p:nvSpPr>
          <p:cNvPr id="7171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to perplex (a person) by playing upon the person's credulity; bewilder purposely.</a:t>
            </a:r>
          </a:p>
          <a:p>
            <a:r>
              <a:rPr lang="en-US" dirty="0" err="1" smtClean="0"/>
              <a:t>Rainsford</a:t>
            </a:r>
            <a:r>
              <a:rPr lang="en-US" dirty="0" smtClean="0"/>
              <a:t> sprang up and moved quickly to the rail, mystified.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mystifi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219200"/>
            <a:ext cx="3276600" cy="4939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60. abruptly</a:t>
            </a:r>
          </a:p>
        </p:txBody>
      </p:sp>
      <p:sp>
        <p:nvSpPr>
          <p:cNvPr id="62467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sudden or unexpected: an abrupt departure.</a:t>
            </a:r>
          </a:p>
          <a:p>
            <a:r>
              <a:rPr lang="en-US" dirty="0" smtClean="0"/>
              <a:t>The baying of the hounds stopped abruptly,</a:t>
            </a:r>
          </a:p>
        </p:txBody>
      </p:sp>
      <p:pic>
        <p:nvPicPr>
          <p:cNvPr id="4" name="Picture 3" descr="abrup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819401"/>
            <a:ext cx="4286251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61. recoil</a:t>
            </a:r>
          </a:p>
        </p:txBody>
      </p:sp>
      <p:sp>
        <p:nvSpPr>
          <p:cNvPr id="63491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act of drawing or springing back</a:t>
            </a:r>
          </a:p>
          <a:p>
            <a:r>
              <a:rPr lang="en-US" dirty="0" smtClean="0"/>
              <a:t>The knife, driven by the recoil of the springing tree, </a:t>
            </a:r>
          </a:p>
        </p:txBody>
      </p:sp>
      <p:pic>
        <p:nvPicPr>
          <p:cNvPr id="4" name="Picture 3" descr="sprin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2743200"/>
            <a:ext cx="5756733" cy="3243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62. Repast (footnote)</a:t>
            </a:r>
          </a:p>
        </p:txBody>
      </p:sp>
      <p:sp>
        <p:nvSpPr>
          <p:cNvPr id="6451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Meal</a:t>
            </a:r>
          </a:p>
          <a:p>
            <a:r>
              <a:rPr lang="en-US" dirty="0" smtClean="0"/>
              <a:t>One of us is to furnish a repast for the hounds.</a:t>
            </a:r>
          </a:p>
        </p:txBody>
      </p:sp>
      <p:pic>
        <p:nvPicPr>
          <p:cNvPr id="4" name="Picture 3" descr="me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667000"/>
            <a:ext cx="4439501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7. Receding (text)</a:t>
            </a:r>
          </a:p>
        </p:txBody>
      </p:sp>
      <p:sp>
        <p:nvSpPr>
          <p:cNvPr id="819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Moving into the distance</a:t>
            </a:r>
          </a:p>
          <a:p>
            <a:r>
              <a:rPr lang="en-US" dirty="0" smtClean="0"/>
              <a:t>Desperately he struck out with strong strokes after the receding lights of the yacht, but he stopped before he had swum fifty feet.</a:t>
            </a:r>
          </a:p>
        </p:txBody>
      </p:sp>
      <p:pic>
        <p:nvPicPr>
          <p:cNvPr id="4" name="Picture 3" descr="reced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3352800"/>
            <a:ext cx="3924300" cy="2550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8. deliberate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19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leisurely and steady in </a:t>
            </a:r>
            <a:r>
              <a:rPr lang="en-US" dirty="0" err="1" smtClean="0">
                <a:hlinkClick r:id="rId2" action="ppaction://hlinkfile"/>
              </a:rPr>
              <a:t>movement</a:t>
            </a:r>
            <a:r>
              <a:rPr lang="en-US" dirty="0" err="1" smtClean="0"/>
              <a:t>or</a:t>
            </a:r>
            <a:r>
              <a:rPr lang="en-US" dirty="0" smtClean="0"/>
              <a:t> action; slow and even; unhurried: a deliberate step. </a:t>
            </a:r>
          </a:p>
          <a:p>
            <a:r>
              <a:rPr lang="en-US" dirty="0" smtClean="0"/>
              <a:t>They had come from the right, and doggedly he swam in that direction, swimming with slow, deliberate strokes, conserving his strength.</a:t>
            </a:r>
          </a:p>
        </p:txBody>
      </p:sp>
      <p:pic>
        <p:nvPicPr>
          <p:cNvPr id="4" name="Picture 3" descr="deliber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057400"/>
            <a:ext cx="21844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9. anguish</a:t>
            </a:r>
          </a:p>
        </p:txBody>
      </p:sp>
      <p:sp>
        <p:nvSpPr>
          <p:cNvPr id="10243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excruciating or acute distress, suffering, or pain: the anguish of grief. </a:t>
            </a:r>
          </a:p>
          <a:p>
            <a:r>
              <a:rPr lang="en-US" dirty="0" smtClean="0"/>
              <a:t>It came out of the darkness, a high screaming sound, the sound of an animal in an extremity of anguish and terror.</a:t>
            </a:r>
          </a:p>
        </p:txBody>
      </p:sp>
      <p:pic>
        <p:nvPicPr>
          <p:cNvPr id="4" name="Picture 3" descr="angui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3429000"/>
            <a:ext cx="3898297" cy="2790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454</TotalTime>
  <Words>1947</Words>
  <Application>Microsoft Office PowerPoint</Application>
  <PresentationFormat>On-screen Show (4:3)</PresentationFormat>
  <Paragraphs>197</Paragraphs>
  <Slides>62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Civic</vt:lpstr>
      <vt:lpstr>1. gravely</vt:lpstr>
      <vt:lpstr>2. taint</vt:lpstr>
      <vt:lpstr>3. tangible</vt:lpstr>
      <vt:lpstr>4. indolently</vt:lpstr>
      <vt:lpstr>5. brier</vt:lpstr>
      <vt:lpstr>6. mystified</vt:lpstr>
      <vt:lpstr>7. Receding (text)</vt:lpstr>
      <vt:lpstr>8. deliberate</vt:lpstr>
      <vt:lpstr>9. anguish</vt:lpstr>
      <vt:lpstr>10. vitality</vt:lpstr>
      <vt:lpstr>11. Opaqueness (footnote)</vt:lpstr>
      <vt:lpstr>12. vigor</vt:lpstr>
      <vt:lpstr>13. fringed</vt:lpstr>
      <vt:lpstr>14. lacerated</vt:lpstr>
      <vt:lpstr>15. brute</vt:lpstr>
      <vt:lpstr>16. mirage</vt:lpstr>
      <vt:lpstr>17. leering</vt:lpstr>
      <vt:lpstr>18. gargoyle</vt:lpstr>
      <vt:lpstr>19. discern</vt:lpstr>
      <vt:lpstr>20. Disarming (text)</vt:lpstr>
      <vt:lpstr>21. menacing</vt:lpstr>
      <vt:lpstr>22. aristocrat</vt:lpstr>
      <vt:lpstr>23. Cossack (footnote)</vt:lpstr>
      <vt:lpstr>24. feudal</vt:lpstr>
      <vt:lpstr>25. Amenities (footnote)</vt:lpstr>
      <vt:lpstr>26. cavalry</vt:lpstr>
      <vt:lpstr>27. Debacle (footnote)</vt:lpstr>
      <vt:lpstr>28. Imprudent (text)</vt:lpstr>
      <vt:lpstr>29. czar</vt:lpstr>
      <vt:lpstr>30. cunning</vt:lpstr>
      <vt:lpstr>31. proposition</vt:lpstr>
      <vt:lpstr>32. boast</vt:lpstr>
      <vt:lpstr>33. grisly</vt:lpstr>
      <vt:lpstr>34. condone</vt:lpstr>
      <vt:lpstr>35. droll</vt:lpstr>
      <vt:lpstr>36. Scruples (footnote)</vt:lpstr>
      <vt:lpstr>37. barbarous</vt:lpstr>
      <vt:lpstr>38. Invariably (text)</vt:lpstr>
      <vt:lpstr>39. hastily</vt:lpstr>
      <vt:lpstr>40. grotesque</vt:lpstr>
      <vt:lpstr>41. Solicitously (footnote)</vt:lpstr>
      <vt:lpstr>42. Opiate (footnote)</vt:lpstr>
      <vt:lpstr>43. stealthy</vt:lpstr>
      <vt:lpstr>44. venerable</vt:lpstr>
      <vt:lpstr>45. Diverting (footnote)</vt:lpstr>
      <vt:lpstr>46. stamina</vt:lpstr>
      <vt:lpstr>47. futile</vt:lpstr>
      <vt:lpstr>48. imperative</vt:lpstr>
      <vt:lpstr>49. zealous</vt:lpstr>
      <vt:lpstr>50. pungent</vt:lpstr>
      <vt:lpstr>51. uncanny</vt:lpstr>
      <vt:lpstr>52. precariously</vt:lpstr>
      <vt:lpstr>53. savagely</vt:lpstr>
      <vt:lpstr>54. placid</vt:lpstr>
      <vt:lpstr>55. pursuer</vt:lpstr>
      <vt:lpstr>56. concealment</vt:lpstr>
      <vt:lpstr>57. wavering</vt:lpstr>
      <vt:lpstr>58. inevitable</vt:lpstr>
      <vt:lpstr>59. sapling</vt:lpstr>
      <vt:lpstr>60. abruptly</vt:lpstr>
      <vt:lpstr>61. recoil</vt:lpstr>
      <vt:lpstr>62. Repast (footnote)</vt:lpstr>
    </vt:vector>
  </TitlesOfParts>
  <Company>Armstrong Scghool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gravely</dc:title>
  <dc:creator>sperj</dc:creator>
  <cp:lastModifiedBy>sperj</cp:lastModifiedBy>
  <cp:revision>36</cp:revision>
  <dcterms:created xsi:type="dcterms:W3CDTF">2011-10-31T18:00:26Z</dcterms:created>
  <dcterms:modified xsi:type="dcterms:W3CDTF">2011-11-03T13:04:39Z</dcterms:modified>
</cp:coreProperties>
</file>